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12" r:id="rId2"/>
    <p:sldId id="313" r:id="rId3"/>
    <p:sldId id="303" r:id="rId4"/>
    <p:sldId id="260" r:id="rId5"/>
    <p:sldId id="266" r:id="rId6"/>
    <p:sldId id="307" r:id="rId7"/>
    <p:sldId id="288" r:id="rId8"/>
    <p:sldId id="311" r:id="rId9"/>
    <p:sldId id="310" r:id="rId10"/>
    <p:sldId id="289" r:id="rId11"/>
    <p:sldId id="292" r:id="rId12"/>
    <p:sldId id="270" r:id="rId13"/>
    <p:sldId id="272" r:id="rId14"/>
    <p:sldId id="273" r:id="rId15"/>
    <p:sldId id="309" r:id="rId16"/>
    <p:sldId id="314" r:id="rId17"/>
    <p:sldId id="276" r:id="rId18"/>
    <p:sldId id="277" r:id="rId19"/>
    <p:sldId id="304" r:id="rId20"/>
    <p:sldId id="279" r:id="rId21"/>
    <p:sldId id="280" r:id="rId22"/>
    <p:sldId id="281" r:id="rId23"/>
    <p:sldId id="282" r:id="rId24"/>
    <p:sldId id="305" r:id="rId25"/>
    <p:sldId id="306" r:id="rId26"/>
    <p:sldId id="284" r:id="rId27"/>
    <p:sldId id="285" r:id="rId28"/>
    <p:sldId id="315" r:id="rId29"/>
    <p:sldId id="316" r:id="rId30"/>
  </p:sldIdLst>
  <p:sldSz cx="9144000" cy="5143500" type="screen16x9"/>
  <p:notesSz cx="102362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8D8EC7"/>
    <a:srgbClr val="9E9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74753" autoAdjust="0"/>
  </p:normalViewPr>
  <p:slideViewPr>
    <p:cSldViewPr>
      <p:cViewPr varScale="1">
        <p:scale>
          <a:sx n="52" d="100"/>
          <a:sy n="52" d="100"/>
        </p:scale>
        <p:origin x="-1373"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3" d="100"/>
          <a:sy n="73" d="100"/>
        </p:scale>
        <p:origin x="-570" y="-378"/>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687" cy="354965"/>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5798144" y="0"/>
            <a:ext cx="4435687" cy="354965"/>
          </a:xfrm>
          <a:prstGeom prst="rect">
            <a:avLst/>
          </a:prstGeom>
        </p:spPr>
        <p:txBody>
          <a:bodyPr vert="horz" lIns="99057" tIns="49528" rIns="99057" bIns="49528" rtlCol="0"/>
          <a:lstStyle>
            <a:lvl1pPr algn="r">
              <a:defRPr sz="1300"/>
            </a:lvl1pPr>
          </a:lstStyle>
          <a:p>
            <a:fld id="{D2E2CA11-75E1-42AE-B238-FDB9E9E03266}" type="datetimeFigureOut">
              <a:rPr lang="en-GB" smtClean="0"/>
              <a:t>13/08/2014</a:t>
            </a:fld>
            <a:endParaRPr lang="en-GB"/>
          </a:p>
        </p:txBody>
      </p:sp>
      <p:sp>
        <p:nvSpPr>
          <p:cNvPr id="4" name="Footer Placeholder 3"/>
          <p:cNvSpPr>
            <a:spLocks noGrp="1"/>
          </p:cNvSpPr>
          <p:nvPr>
            <p:ph type="ftr" sz="quarter" idx="2"/>
          </p:nvPr>
        </p:nvSpPr>
        <p:spPr>
          <a:xfrm>
            <a:off x="0" y="6743103"/>
            <a:ext cx="4435687" cy="354965"/>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5798144" y="6743103"/>
            <a:ext cx="4435687" cy="354965"/>
          </a:xfrm>
          <a:prstGeom prst="rect">
            <a:avLst/>
          </a:prstGeom>
        </p:spPr>
        <p:txBody>
          <a:bodyPr vert="horz" lIns="99057" tIns="49528" rIns="99057" bIns="49528" rtlCol="0" anchor="b"/>
          <a:lstStyle>
            <a:lvl1pPr algn="r">
              <a:defRPr sz="1300"/>
            </a:lvl1pPr>
          </a:lstStyle>
          <a:p>
            <a:fld id="{A9306E13-2D98-4976-97E1-8ADC300DE136}" type="slidenum">
              <a:rPr lang="en-GB" smtClean="0"/>
              <a:t>‹#›</a:t>
            </a:fld>
            <a:endParaRPr lang="en-GB"/>
          </a:p>
        </p:txBody>
      </p:sp>
    </p:spTree>
    <p:extLst>
      <p:ext uri="{BB962C8B-B14F-4D97-AF65-F5344CB8AC3E}">
        <p14:creationId xmlns:p14="http://schemas.microsoft.com/office/powerpoint/2010/main" val="2744956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PlaceHolder 1"/>
          <p:cNvSpPr>
            <a:spLocks noGrp="1"/>
          </p:cNvSpPr>
          <p:nvPr>
            <p:ph type="body"/>
          </p:nvPr>
        </p:nvSpPr>
        <p:spPr>
          <a:xfrm>
            <a:off x="1128400" y="3942907"/>
            <a:ext cx="9026663" cy="3735238"/>
          </a:xfrm>
          <a:prstGeom prst="rect">
            <a:avLst/>
          </a:prstGeom>
        </p:spPr>
        <p:txBody>
          <a:bodyPr wrap="none" lIns="0" tIns="0" rIns="0" bIns="0"/>
          <a:lstStyle/>
          <a:p>
            <a:r>
              <a:rPr lang="en-GB"/>
              <a:t>Click to edit the notes' format</a:t>
            </a:r>
            <a:endParaRPr/>
          </a:p>
        </p:txBody>
      </p:sp>
      <p:sp>
        <p:nvSpPr>
          <p:cNvPr id="79" name="PlaceHolder 2"/>
          <p:cNvSpPr>
            <a:spLocks noGrp="1"/>
          </p:cNvSpPr>
          <p:nvPr>
            <p:ph type="hdr"/>
          </p:nvPr>
        </p:nvSpPr>
        <p:spPr>
          <a:xfrm>
            <a:off x="0" y="0"/>
            <a:ext cx="4896719" cy="414778"/>
          </a:xfrm>
          <a:prstGeom prst="rect">
            <a:avLst/>
          </a:prstGeom>
        </p:spPr>
        <p:txBody>
          <a:bodyPr wrap="none" lIns="0" tIns="0" rIns="0" bIns="0"/>
          <a:lstStyle/>
          <a:p>
            <a:r>
              <a:rPr lang="en-GB" sz="1500"/>
              <a:t>&lt;header&gt;</a:t>
            </a:r>
            <a:endParaRPr/>
          </a:p>
        </p:txBody>
      </p:sp>
      <p:sp>
        <p:nvSpPr>
          <p:cNvPr id="80" name="PlaceHolder 3"/>
          <p:cNvSpPr>
            <a:spLocks noGrp="1"/>
          </p:cNvSpPr>
          <p:nvPr>
            <p:ph type="dt"/>
          </p:nvPr>
        </p:nvSpPr>
        <p:spPr>
          <a:xfrm>
            <a:off x="6386744" y="0"/>
            <a:ext cx="4896719" cy="414778"/>
          </a:xfrm>
          <a:prstGeom prst="rect">
            <a:avLst/>
          </a:prstGeom>
        </p:spPr>
        <p:txBody>
          <a:bodyPr wrap="none" lIns="0" tIns="0" rIns="0" bIns="0"/>
          <a:lstStyle/>
          <a:p>
            <a:pPr algn="r"/>
            <a:r>
              <a:rPr lang="en-GB" sz="1500"/>
              <a:t>&lt;date/time&gt;</a:t>
            </a:r>
            <a:endParaRPr/>
          </a:p>
        </p:txBody>
      </p:sp>
      <p:sp>
        <p:nvSpPr>
          <p:cNvPr id="81" name="PlaceHolder 4"/>
          <p:cNvSpPr>
            <a:spLocks noGrp="1"/>
          </p:cNvSpPr>
          <p:nvPr>
            <p:ph type="ftr"/>
          </p:nvPr>
        </p:nvSpPr>
        <p:spPr>
          <a:xfrm>
            <a:off x="0" y="7886093"/>
            <a:ext cx="4896719" cy="414778"/>
          </a:xfrm>
          <a:prstGeom prst="rect">
            <a:avLst/>
          </a:prstGeom>
        </p:spPr>
        <p:txBody>
          <a:bodyPr wrap="none" lIns="0" tIns="0" rIns="0" bIns="0" anchor="b"/>
          <a:lstStyle/>
          <a:p>
            <a:r>
              <a:rPr lang="en-GB" sz="1500"/>
              <a:t>&lt;footer&gt;</a:t>
            </a:r>
            <a:endParaRPr/>
          </a:p>
        </p:txBody>
      </p:sp>
      <p:sp>
        <p:nvSpPr>
          <p:cNvPr id="82" name="PlaceHolder 5"/>
          <p:cNvSpPr>
            <a:spLocks noGrp="1"/>
          </p:cNvSpPr>
          <p:nvPr>
            <p:ph type="sldNum"/>
          </p:nvPr>
        </p:nvSpPr>
        <p:spPr>
          <a:xfrm>
            <a:off x="6386744" y="7886093"/>
            <a:ext cx="4896719" cy="414778"/>
          </a:xfrm>
          <a:prstGeom prst="rect">
            <a:avLst/>
          </a:prstGeom>
        </p:spPr>
        <p:txBody>
          <a:bodyPr wrap="none" lIns="0" tIns="0" rIns="0" bIns="0" anchor="b"/>
          <a:lstStyle/>
          <a:p>
            <a:pPr algn="r"/>
            <a:fld id="{9F8CEB48-63CC-4CC9-9DC1-15B6659EAE33}" type="slidenum">
              <a:rPr lang="en-GB" sz="1500"/>
              <a:t>‹#›</a:t>
            </a:fld>
            <a:endParaRPr/>
          </a:p>
        </p:txBody>
      </p:sp>
    </p:spTree>
    <p:extLst>
      <p:ext uri="{BB962C8B-B14F-4D97-AF65-F5344CB8AC3E}">
        <p14:creationId xmlns:p14="http://schemas.microsoft.com/office/powerpoint/2010/main" val="166561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708A8-9C89-084C-B416-24967D273C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Then we apply this </a:t>
            </a:r>
            <a:r>
              <a:rPr lang="en-GB" baseline="0" dirty="0" smtClean="0"/>
              <a:t>representation for the classification of  scenes with two objects, </a:t>
            </a:r>
          </a:p>
          <a:p>
            <a:r>
              <a:rPr lang="en-GB" baseline="0" dirty="0" smtClean="0"/>
              <a:t>scene structure construction, and the retrieval of single objects in big scenes</a:t>
            </a:r>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10</a:t>
            </a:fld>
            <a:endParaRPr lang="en-GB"/>
          </a:p>
        </p:txBody>
      </p:sp>
    </p:spTree>
    <p:extLst>
      <p:ext uri="{BB962C8B-B14F-4D97-AF65-F5344CB8AC3E}">
        <p14:creationId xmlns:p14="http://schemas.microsoft.com/office/powerpoint/2010/main" val="120337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This is the overview of this talk.  </a:t>
            </a:r>
          </a:p>
          <a:p>
            <a:r>
              <a:rPr lang="en-US" altLang="zh-CN" baseline="0" dirty="0" smtClean="0"/>
              <a:t>I will first introduce the basics of IBS.</a:t>
            </a:r>
          </a:p>
          <a:p>
            <a:r>
              <a:rPr lang="en-US" altLang="zh-CN" baseline="0" dirty="0" smtClean="0"/>
              <a:t>Then I will describe about using it for different applications. </a:t>
            </a:r>
            <a:endParaRPr lang="zh-CN" altLang="en-US" dirty="0"/>
          </a:p>
        </p:txBody>
      </p:sp>
      <p:sp>
        <p:nvSpPr>
          <p:cNvPr id="4" name="灯片编号占位符 3"/>
          <p:cNvSpPr>
            <a:spLocks noGrp="1"/>
          </p:cNvSpPr>
          <p:nvPr>
            <p:ph type="sldNum" idx="10"/>
          </p:nvPr>
        </p:nvSpPr>
        <p:spPr/>
        <p:txBody>
          <a:bodyPr/>
          <a:lstStyle/>
          <a:p>
            <a:pPr algn="r"/>
            <a:fld id="{9F8CEB48-63CC-4CC9-9DC1-15B6659EAE33}" type="slidenum">
              <a:rPr lang="en-GB" sz="1500"/>
              <a:t>11</a:t>
            </a:fld>
            <a:endParaRPr lang="en-GB"/>
          </a:p>
        </p:txBody>
      </p:sp>
    </p:spTree>
    <p:extLst>
      <p:ext uri="{BB962C8B-B14F-4D97-AF65-F5344CB8AC3E}">
        <p14:creationId xmlns:p14="http://schemas.microsoft.com/office/powerpoint/2010/main" val="333506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To</a:t>
            </a:r>
            <a:r>
              <a:rPr lang="en-US" altLang="zh-CN" baseline="0" dirty="0" smtClean="0"/>
              <a:t> compute the IBS, we start from a point cloud, which is sampled from the input 3d objects.  We know which point belongs to which object. </a:t>
            </a:r>
          </a:p>
          <a:p>
            <a:r>
              <a:rPr lang="en-US" altLang="zh-CN" baseline="0" dirty="0" smtClean="0"/>
              <a:t>We then compute the </a:t>
            </a:r>
            <a:r>
              <a:rPr lang="en-US" altLang="zh-CN" baseline="0" dirty="0" err="1" smtClean="0"/>
              <a:t>Voronoi</a:t>
            </a:r>
            <a:r>
              <a:rPr lang="en-US" altLang="zh-CN" baseline="0" dirty="0" smtClean="0"/>
              <a:t> diagram for all these samples, </a:t>
            </a:r>
          </a:p>
          <a:p>
            <a:r>
              <a:rPr lang="en-US" altLang="zh-CN" baseline="0" dirty="0" smtClean="0"/>
              <a:t>And next check each </a:t>
            </a:r>
            <a:r>
              <a:rPr lang="en-US" altLang="zh-CN" baseline="0" dirty="0" err="1" smtClean="0"/>
              <a:t>voronoi</a:t>
            </a:r>
            <a:r>
              <a:rPr lang="en-US" altLang="zh-CN" baseline="0" dirty="0" smtClean="0"/>
              <a:t> diagram elements. Here the elements are </a:t>
            </a:r>
            <a:r>
              <a:rPr lang="en-US" altLang="zh-CN" baseline="0" dirty="0" err="1" smtClean="0"/>
              <a:t>Voronoi</a:t>
            </a:r>
            <a:r>
              <a:rPr lang="en-US" altLang="zh-CN" baseline="0" dirty="0" smtClean="0"/>
              <a:t> edges.</a:t>
            </a:r>
          </a:p>
          <a:p>
            <a:r>
              <a:rPr lang="en-US" altLang="zh-CN" baseline="0" dirty="0" smtClean="0"/>
              <a:t>If one </a:t>
            </a:r>
            <a:r>
              <a:rPr lang="en-US" altLang="zh-CN" baseline="0" dirty="0" err="1" smtClean="0"/>
              <a:t>Voroni</a:t>
            </a:r>
            <a:r>
              <a:rPr lang="en-US" altLang="zh-CN" baseline="0" dirty="0" smtClean="0"/>
              <a:t> edge is produced by input samples that belong to different objects, we keep it. All this type of edges form the IBS. </a:t>
            </a:r>
          </a:p>
          <a:p>
            <a:r>
              <a:rPr lang="en-US" altLang="zh-CN" baseline="0" dirty="0" smtClean="0"/>
              <a:t>In 3D, the </a:t>
            </a:r>
            <a:r>
              <a:rPr lang="en-US" altLang="zh-CN" baseline="0" dirty="0" err="1" smtClean="0"/>
              <a:t>voronoi</a:t>
            </a:r>
            <a:r>
              <a:rPr lang="en-US" altLang="zh-CN" baseline="0" dirty="0" smtClean="0"/>
              <a:t> diagram elements are polygons, so the resulting IBS is a polygon mesh. </a:t>
            </a:r>
            <a:endParaRPr lang="zh-CN" altLang="en-US" dirty="0"/>
          </a:p>
        </p:txBody>
      </p:sp>
      <p:sp>
        <p:nvSpPr>
          <p:cNvPr id="4" name="灯片编号占位符 3"/>
          <p:cNvSpPr>
            <a:spLocks noGrp="1"/>
          </p:cNvSpPr>
          <p:nvPr>
            <p:ph type="sldNum" idx="10"/>
          </p:nvPr>
        </p:nvSpPr>
        <p:spPr/>
        <p:txBody>
          <a:bodyPr/>
          <a:lstStyle/>
          <a:p>
            <a:pPr algn="r"/>
            <a:fld id="{9F8CEB48-63CC-4CC9-9DC1-15B6659EAE33}" type="slidenum">
              <a:rPr lang="en-GB" sz="1500"/>
              <a:t>12</a:t>
            </a:fld>
            <a:endParaRPr lang="en-GB"/>
          </a:p>
        </p:txBody>
      </p:sp>
    </p:spTree>
    <p:extLst>
      <p:ext uri="{BB962C8B-B14F-4D97-AF65-F5344CB8AC3E}">
        <p14:creationId xmlns:p14="http://schemas.microsoft.com/office/powerpoint/2010/main" val="302119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Here are some example</a:t>
            </a:r>
            <a:r>
              <a:rPr lang="en-GB" baseline="0" dirty="0" smtClean="0"/>
              <a:t> IBS of different scenes. </a:t>
            </a:r>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13</a:t>
            </a:fld>
            <a:endParaRPr lang="en-GB"/>
          </a:p>
        </p:txBody>
      </p:sp>
    </p:spTree>
    <p:extLst>
      <p:ext uri="{BB962C8B-B14F-4D97-AF65-F5344CB8AC3E}">
        <p14:creationId xmlns:p14="http://schemas.microsoft.com/office/powerpoint/2010/main" val="24355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Here is the</a:t>
            </a:r>
            <a:r>
              <a:rPr lang="en-US" altLang="zh-CN" baseline="0" dirty="0" smtClean="0"/>
              <a:t> IBS for a scene with more objects. </a:t>
            </a:r>
          </a:p>
          <a:p>
            <a:r>
              <a:rPr lang="en-US" altLang="zh-CN" baseline="0" dirty="0" smtClean="0"/>
              <a:t>Each region of the IBS corresponds to different pairs of objects</a:t>
            </a:r>
            <a:endParaRPr lang="zh-CN" altLang="en-US" dirty="0"/>
          </a:p>
        </p:txBody>
      </p:sp>
      <p:sp>
        <p:nvSpPr>
          <p:cNvPr id="4" name="灯片编号占位符 3"/>
          <p:cNvSpPr>
            <a:spLocks noGrp="1"/>
          </p:cNvSpPr>
          <p:nvPr>
            <p:ph type="sldNum" idx="10"/>
          </p:nvPr>
        </p:nvSpPr>
        <p:spPr/>
        <p:txBody>
          <a:bodyPr/>
          <a:lstStyle/>
          <a:p>
            <a:pPr algn="r"/>
            <a:fld id="{9F8CEB48-63CC-4CC9-9DC1-15B6659EAE33}" type="slidenum">
              <a:rPr lang="en-GB" sz="1500"/>
              <a:t>14</a:t>
            </a:fld>
            <a:endParaRPr lang="en-GB"/>
          </a:p>
        </p:txBody>
      </p:sp>
    </p:spTree>
    <p:extLst>
      <p:ext uri="{BB962C8B-B14F-4D97-AF65-F5344CB8AC3E}">
        <p14:creationId xmlns:p14="http://schemas.microsoft.com/office/powerpoint/2010/main" val="308303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GB" altLang="zh-CN" dirty="0" smtClean="0">
                <a:solidFill>
                  <a:srgbClr val="FF0000"/>
                </a:solidFill>
              </a:rPr>
              <a:t>Now we</a:t>
            </a:r>
            <a:r>
              <a:rPr lang="en-GB" altLang="zh-CN" baseline="0" dirty="0" smtClean="0">
                <a:solidFill>
                  <a:srgbClr val="FF0000"/>
                </a:solidFill>
              </a:rPr>
              <a:t> describe about the topological and geometric features of the IBS, that is useful for </a:t>
            </a:r>
            <a:r>
              <a:rPr lang="en-GB" altLang="zh-CN" baseline="0" dirty="0" err="1" smtClean="0">
                <a:solidFill>
                  <a:srgbClr val="FF0000"/>
                </a:solidFill>
              </a:rPr>
              <a:t>analyzing</a:t>
            </a:r>
            <a:r>
              <a:rPr lang="en-GB" altLang="zh-CN" baseline="0" dirty="0" smtClean="0">
                <a:solidFill>
                  <a:srgbClr val="FF0000"/>
                </a:solidFill>
              </a:rPr>
              <a:t> the </a:t>
            </a:r>
          </a:p>
          <a:p>
            <a:r>
              <a:rPr lang="en-GB" altLang="zh-CN" baseline="0" dirty="0" smtClean="0">
                <a:solidFill>
                  <a:srgbClr val="FF0000"/>
                </a:solidFill>
              </a:rPr>
              <a:t>spatial relationships of the objects in the scene.   </a:t>
            </a:r>
          </a:p>
        </p:txBody>
      </p:sp>
      <p:sp>
        <p:nvSpPr>
          <p:cNvPr id="4" name="灯片编号占位符 3"/>
          <p:cNvSpPr>
            <a:spLocks noGrp="1"/>
          </p:cNvSpPr>
          <p:nvPr>
            <p:ph type="sldNum" idx="10"/>
          </p:nvPr>
        </p:nvSpPr>
        <p:spPr/>
        <p:txBody>
          <a:bodyPr/>
          <a:lstStyle/>
          <a:p>
            <a:pPr algn="r"/>
            <a:fld id="{9F8CEB48-63CC-4CC9-9DC1-15B6659EAE33}" type="slidenum">
              <a:rPr lang="en-GB" sz="1500"/>
              <a:t>15</a:t>
            </a:fld>
            <a:endParaRPr lang="en-GB"/>
          </a:p>
        </p:txBody>
      </p:sp>
    </p:spTree>
    <p:extLst>
      <p:ext uri="{BB962C8B-B14F-4D97-AF65-F5344CB8AC3E}">
        <p14:creationId xmlns:p14="http://schemas.microsoft.com/office/powerpoint/2010/main" val="203416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We</a:t>
            </a:r>
            <a:r>
              <a:rPr lang="en-US" altLang="zh-CN" baseline="0" dirty="0" smtClean="0"/>
              <a:t> use the </a:t>
            </a:r>
            <a:r>
              <a:rPr lang="en-US" altLang="zh-CN" baseline="0" dirty="0" err="1" smtClean="0"/>
              <a:t>Betti</a:t>
            </a:r>
            <a:r>
              <a:rPr lang="en-US" altLang="zh-CN" baseline="0" dirty="0" smtClean="0"/>
              <a:t> numbers to capture the topological feature of the IBS.</a:t>
            </a:r>
          </a:p>
          <a:p>
            <a:r>
              <a:rPr lang="en-US" altLang="zh-CN" baseline="0" dirty="0" smtClean="0"/>
              <a:t>Here b1 represents the number </a:t>
            </a:r>
            <a:r>
              <a:rPr lang="en-US" altLang="zh-CN" baseline="0" dirty="0" smtClean="0">
                <a:solidFill>
                  <a:srgbClr val="FF0000"/>
                </a:solidFill>
              </a:rPr>
              <a:t>of </a:t>
            </a:r>
            <a:r>
              <a:rPr lang="en-US" altLang="zh-CN" sz="1200" b="0" i="0" kern="1200" dirty="0" smtClean="0">
                <a:solidFill>
                  <a:schemeClr val="tx1"/>
                </a:solidFill>
                <a:effectLst/>
                <a:latin typeface="+mn-lt"/>
                <a:ea typeface="+mn-ea"/>
                <a:cs typeface="+mn-cs"/>
              </a:rPr>
              <a:t>independent circuits</a:t>
            </a:r>
            <a:r>
              <a:rPr lang="en-US" altLang="zh-CN" baseline="0" dirty="0" smtClean="0">
                <a:solidFill>
                  <a:srgbClr val="FF0000"/>
                </a:solidFill>
              </a:rPr>
              <a:t> (is this more clear?)</a:t>
            </a:r>
            <a:r>
              <a:rPr lang="en-US" altLang="zh-CN" baseline="0" dirty="0" smtClean="0"/>
              <a:t>. </a:t>
            </a:r>
          </a:p>
          <a:p>
            <a:r>
              <a:rPr lang="en-US" altLang="zh-CN" baseline="0" dirty="0" smtClean="0"/>
              <a:t>B2 is the number of closed regions within the shape. </a:t>
            </a:r>
          </a:p>
          <a:p>
            <a:endParaRPr lang="zh-CN" altLang="en-US" dirty="0"/>
          </a:p>
        </p:txBody>
      </p:sp>
      <p:sp>
        <p:nvSpPr>
          <p:cNvPr id="4" name="灯片编号占位符 3"/>
          <p:cNvSpPr>
            <a:spLocks noGrp="1"/>
          </p:cNvSpPr>
          <p:nvPr>
            <p:ph type="sldNum" idx="10"/>
          </p:nvPr>
        </p:nvSpPr>
        <p:spPr/>
        <p:txBody>
          <a:bodyPr/>
          <a:lstStyle/>
          <a:p>
            <a:pPr algn="r"/>
            <a:fld id="{9F8CEB48-63CC-4CC9-9DC1-15B6659EAE33}" type="slidenum">
              <a:rPr lang="en-GB" sz="1500" smtClean="0"/>
              <a:t>16</a:t>
            </a:fld>
            <a:endParaRPr lang="en-GB"/>
          </a:p>
        </p:txBody>
      </p:sp>
    </p:spTree>
    <p:extLst>
      <p:ext uri="{BB962C8B-B14F-4D97-AF65-F5344CB8AC3E}">
        <p14:creationId xmlns:p14="http://schemas.microsoft.com/office/powerpoint/2010/main" val="226667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Different types</a:t>
            </a:r>
            <a:r>
              <a:rPr lang="en-US" altLang="zh-CN" baseline="0" dirty="0" smtClean="0"/>
              <a:t> of spatial relationships can produce IBS with different topology.</a:t>
            </a:r>
            <a:endParaRPr lang="en-US" altLang="zh-CN" dirty="0" smtClean="0"/>
          </a:p>
          <a:p>
            <a:endParaRPr lang="en-US" altLang="zh-CN" baseline="0" dirty="0" smtClean="0">
              <a:solidFill>
                <a:srgbClr val="FF0000"/>
              </a:solidFill>
            </a:endParaRPr>
          </a:p>
          <a:p>
            <a:r>
              <a:rPr lang="en-US" altLang="zh-CN" baseline="0" dirty="0" smtClean="0">
                <a:solidFill>
                  <a:srgbClr val="FF0000"/>
                </a:solidFill>
              </a:rPr>
              <a:t>For spatial relationships like besides, surround, and encircle normally produce IBS shape which has the same topology as a plane, sphere and cylinder respectively. </a:t>
            </a:r>
          </a:p>
          <a:p>
            <a:r>
              <a:rPr lang="en-US" altLang="zh-CN" baseline="0" dirty="0" smtClean="0">
                <a:solidFill>
                  <a:srgbClr val="FF0000"/>
                </a:solidFill>
              </a:rPr>
              <a:t>For more complex spatial relationships which containing tangling or wrapping, the IBS shape normally contains more handles and tunnels, which produce a larger b1 number. </a:t>
            </a:r>
          </a:p>
          <a:p>
            <a:r>
              <a:rPr lang="en-GB" altLang="zh-CN" dirty="0" smtClean="0">
                <a:solidFill>
                  <a:srgbClr val="FF0000"/>
                </a:solidFill>
              </a:rPr>
              <a:t>(It is better to describe one by one, depends on the time)</a:t>
            </a:r>
            <a:endParaRPr lang="zh-CN" altLang="en-US" dirty="0">
              <a:solidFill>
                <a:srgbClr val="FF0000"/>
              </a:solidFill>
            </a:endParaRPr>
          </a:p>
        </p:txBody>
      </p:sp>
      <p:sp>
        <p:nvSpPr>
          <p:cNvPr id="4" name="灯片编号占位符 3"/>
          <p:cNvSpPr>
            <a:spLocks noGrp="1"/>
          </p:cNvSpPr>
          <p:nvPr>
            <p:ph type="sldNum" idx="10"/>
          </p:nvPr>
        </p:nvSpPr>
        <p:spPr/>
        <p:txBody>
          <a:bodyPr/>
          <a:lstStyle/>
          <a:p>
            <a:pPr algn="r"/>
            <a:fld id="{9F8CEB48-63CC-4CC9-9DC1-15B6659EAE33}" type="slidenum">
              <a:rPr lang="en-GB" sz="1500"/>
              <a:t>17</a:t>
            </a:fld>
            <a:endParaRPr lang="en-GB"/>
          </a:p>
        </p:txBody>
      </p:sp>
    </p:spTree>
    <p:extLst>
      <p:ext uri="{BB962C8B-B14F-4D97-AF65-F5344CB8AC3E}">
        <p14:creationId xmlns:p14="http://schemas.microsoft.com/office/powerpoint/2010/main" val="203416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1023620" y="3372167"/>
            <a:ext cx="8188423" cy="3194406"/>
          </a:xfrm>
          <a:prstGeom prst="rect">
            <a:avLst/>
          </a:prstGeom>
        </p:spPr>
        <p:txBody>
          <a:bodyPr lIns="97497" tIns="48749" rIns="97497" bIns="48749"/>
          <a:lstStyle/>
          <a:p>
            <a:r>
              <a:rPr lang="en-US" dirty="0" smtClean="0"/>
              <a:t>So the topological features</a:t>
            </a:r>
            <a:r>
              <a:rPr lang="en-US" baseline="0" dirty="0" smtClean="0"/>
              <a:t> only provide abstract information of the spatial relationship, to further encode the detailed information, we also </a:t>
            </a:r>
            <a:r>
              <a:rPr lang="en-US" dirty="0" smtClean="0"/>
              <a:t>examine</a:t>
            </a:r>
            <a:r>
              <a:rPr lang="en-US" baseline="0" dirty="0" smtClean="0"/>
              <a:t> the geometry</a:t>
            </a:r>
            <a:r>
              <a:rPr lang="en-US" dirty="0" smtClean="0"/>
              <a:t> of the IBS.</a:t>
            </a:r>
            <a:endParaRPr lang="en-US" baseline="0" dirty="0" smtClean="0"/>
          </a:p>
          <a:p>
            <a:pPr algn="l"/>
            <a:r>
              <a:rPr lang="en-US" baseline="0" dirty="0" smtClean="0"/>
              <a:t> For each point of the IBS, (click), for example, this yellow point, we compute (click) distance from the IBS to object, </a:t>
            </a:r>
          </a:p>
          <a:p>
            <a:pPr algn="l"/>
            <a:r>
              <a:rPr lang="en-US" baseline="0" dirty="0" smtClean="0"/>
              <a:t>(click) the direction of the normal vector of the IBS polygon, and (click) the PFH feature for the current point on the IBS. </a:t>
            </a:r>
          </a:p>
          <a:p>
            <a:pPr algn="l"/>
            <a:r>
              <a:rPr lang="en-US" baseline="0" dirty="0" smtClean="0"/>
              <a:t>PFH is a histogram of the relative rotation between the normal vectors of each pairs of points.</a:t>
            </a:r>
          </a:p>
          <a:p>
            <a:pPr algn="l"/>
            <a:endParaRPr lang="en-US" baseline="0" dirty="0" smtClean="0"/>
          </a:p>
          <a:p>
            <a:pPr algn="l"/>
            <a:r>
              <a:rPr lang="en-US" baseline="0" dirty="0" smtClean="0"/>
              <a:t>(click) We then put all the features for each IBS elements together to build histograms, and use them as features </a:t>
            </a:r>
          </a:p>
          <a:p>
            <a:pPr algn="l"/>
            <a:r>
              <a:rPr lang="en-US" baseline="0" dirty="0" smtClean="0"/>
              <a:t>which describe the distance information, direction information and global shape of the IBS.  </a:t>
            </a:r>
            <a:endParaRPr dirty="0"/>
          </a:p>
        </p:txBody>
      </p:sp>
      <p:sp>
        <p:nvSpPr>
          <p:cNvPr id="215" name="TextShape 2"/>
          <p:cNvSpPr txBox="1"/>
          <p:nvPr/>
        </p:nvSpPr>
        <p:spPr>
          <a:xfrm>
            <a:off x="5798364" y="6743217"/>
            <a:ext cx="4435149" cy="354686"/>
          </a:xfrm>
          <a:prstGeom prst="rect">
            <a:avLst/>
          </a:prstGeom>
        </p:spPr>
        <p:txBody>
          <a:bodyPr lIns="97497" tIns="48749" rIns="97497" bIns="48749"/>
          <a:lstStyle/>
          <a:p>
            <a:fld id="{19D77FA9-6754-4D44-A42A-D56C2342A0FC}" type="slidenum">
              <a:rPr lang="en-GB">
                <a:solidFill>
                  <a:srgbClr val="000000"/>
                </a:solidFill>
                <a:latin typeface="+mn-lt"/>
                <a:ea typeface="+mn-ea"/>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I will explain three</a:t>
            </a:r>
            <a:r>
              <a:rPr lang="en-US" altLang="zh-CN" dirty="0" smtClean="0"/>
              <a:t> applications where the IBS can be effectively used.  </a:t>
            </a:r>
            <a:endParaRPr lang="en-US" altLang="zh-CN" baseline="0" dirty="0" smtClean="0"/>
          </a:p>
        </p:txBody>
      </p:sp>
      <p:sp>
        <p:nvSpPr>
          <p:cNvPr id="4" name="灯片编号占位符 3"/>
          <p:cNvSpPr>
            <a:spLocks noGrp="1"/>
          </p:cNvSpPr>
          <p:nvPr>
            <p:ph type="sldNum" idx="10"/>
          </p:nvPr>
        </p:nvSpPr>
        <p:spPr/>
        <p:txBody>
          <a:bodyPr/>
          <a:lstStyle/>
          <a:p>
            <a:pPr algn="r"/>
            <a:fld id="{9F8CEB48-63CC-4CC9-9DC1-15B6659EAE33}" type="slidenum">
              <a:rPr lang="en-GB" sz="1500"/>
              <a:t>19</a:t>
            </a:fld>
            <a:endParaRPr lang="en-GB"/>
          </a:p>
        </p:txBody>
      </p:sp>
    </p:spTree>
    <p:extLst>
      <p:ext uri="{BB962C8B-B14F-4D97-AF65-F5344CB8AC3E}">
        <p14:creationId xmlns:p14="http://schemas.microsoft.com/office/powerpoint/2010/main" val="229019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708A8-9C89-084C-B416-24967D273C0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1023620" y="3372167"/>
            <a:ext cx="8188423" cy="3194406"/>
          </a:xfrm>
          <a:prstGeom prst="rect">
            <a:avLst/>
          </a:prstGeom>
        </p:spPr>
        <p:txBody>
          <a:bodyPr lIns="97497" tIns="48749" rIns="97497" bIns="48749"/>
          <a:lstStyle/>
          <a:p>
            <a:r>
              <a:rPr lang="en-GB" dirty="0" smtClean="0"/>
              <a:t>The first application</a:t>
            </a:r>
            <a:r>
              <a:rPr lang="en-GB" baseline="0" dirty="0" smtClean="0"/>
              <a:t> is the classification of 3D scenes. </a:t>
            </a:r>
          </a:p>
          <a:p>
            <a:r>
              <a:rPr lang="en-GB" baseline="0" dirty="0" smtClean="0"/>
              <a:t>We use a database of scenes with two objects. These scenes are manually </a:t>
            </a:r>
            <a:r>
              <a:rPr lang="en-GB" dirty="0" smtClean="0"/>
              <a:t>divided int</a:t>
            </a:r>
            <a:r>
              <a:rPr lang="en-GB" baseline="0" dirty="0" smtClean="0"/>
              <a:t>o 16 different classes and labelled. </a:t>
            </a:r>
          </a:p>
          <a:p>
            <a:r>
              <a:rPr lang="en-GB" baseline="0" dirty="0" smtClean="0"/>
              <a:t>Here we trained </a:t>
            </a:r>
            <a:r>
              <a:rPr lang="en-GB" dirty="0" smtClean="0"/>
              <a:t>a scene classifier that make use of the </a:t>
            </a:r>
            <a:r>
              <a:rPr lang="en-GB" baseline="0" dirty="0" smtClean="0"/>
              <a:t>topological and geometric features of the IBS.</a:t>
            </a:r>
          </a:p>
          <a:p>
            <a:r>
              <a:rPr lang="en-GB" dirty="0" smtClean="0">
                <a:solidFill>
                  <a:srgbClr val="FF0000"/>
                </a:solidFill>
              </a:rPr>
              <a:t>(Describe how it is trained)</a:t>
            </a:r>
            <a:r>
              <a:rPr lang="en-GB" baseline="0" dirty="0" smtClean="0">
                <a:solidFill>
                  <a:srgbClr val="FF0000"/>
                </a:solidFill>
              </a:rPr>
              <a:t> </a:t>
            </a:r>
          </a:p>
          <a:p>
            <a:pPr algn="l"/>
            <a:r>
              <a:rPr lang="en-GB" dirty="0" smtClean="0"/>
              <a:t>We</a:t>
            </a:r>
            <a:r>
              <a:rPr lang="en-GB" baseline="0" dirty="0" smtClean="0"/>
              <a:t> compare the results with features used in previous research: the distance and relative direction of object centres. </a:t>
            </a:r>
          </a:p>
          <a:p>
            <a:pPr algn="l"/>
            <a:r>
              <a:rPr lang="en-GB" baseline="0" dirty="0" smtClean="0"/>
              <a:t>Here </a:t>
            </a:r>
            <a:r>
              <a:rPr lang="en-GB" dirty="0" smtClean="0"/>
              <a:t>are</a:t>
            </a:r>
            <a:r>
              <a:rPr lang="en-GB" baseline="0" dirty="0" smtClean="0"/>
              <a:t> the resulting confusion matrices. </a:t>
            </a:r>
          </a:p>
          <a:p>
            <a:pPr algn="l"/>
            <a:endParaRPr lang="en-GB" baseline="0" dirty="0" smtClean="0"/>
          </a:p>
          <a:p>
            <a:pPr algn="l"/>
            <a:r>
              <a:rPr lang="en-GB" baseline="0" dirty="0" smtClean="0"/>
              <a:t>They show that the previous simple representations misclassify most of the classes, while the IBS based features give a better result. A high diagonal values in the left figure show that most of the test examples are classified correctly by using IBS based features. </a:t>
            </a:r>
          </a:p>
          <a:p>
            <a:pPr algn="l"/>
            <a:endParaRPr lang="en-GB" baseline="0" dirty="0" smtClean="0"/>
          </a:p>
          <a:p>
            <a:endParaRPr lang="en-GB" baseline="0" dirty="0" smtClean="0"/>
          </a:p>
          <a:p>
            <a:endParaRPr dirty="0"/>
          </a:p>
        </p:txBody>
      </p:sp>
      <p:sp>
        <p:nvSpPr>
          <p:cNvPr id="217" name="TextShape 2"/>
          <p:cNvSpPr txBox="1"/>
          <p:nvPr/>
        </p:nvSpPr>
        <p:spPr>
          <a:xfrm>
            <a:off x="5798364" y="6743217"/>
            <a:ext cx="4435149" cy="354686"/>
          </a:xfrm>
          <a:prstGeom prst="rect">
            <a:avLst/>
          </a:prstGeom>
        </p:spPr>
        <p:txBody>
          <a:bodyPr lIns="97497" tIns="48749" rIns="97497" bIns="48749"/>
          <a:lstStyle/>
          <a:p>
            <a:fld id="{81B24186-7890-4C9C-96EB-62199D13292C}" type="slidenum">
              <a:rPr lang="en-GB">
                <a:solidFill>
                  <a:srgbClr val="000000"/>
                </a:solidFill>
                <a:latin typeface="+mn-lt"/>
                <a:ea typeface="+mn-ea"/>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1023620" y="3372167"/>
            <a:ext cx="8188423" cy="3194406"/>
          </a:xfrm>
          <a:prstGeom prst="rect">
            <a:avLst/>
          </a:prstGeom>
        </p:spPr>
        <p:txBody>
          <a:bodyPr lIns="97497" tIns="48749" rIns="97497" bIns="48749"/>
          <a:lstStyle/>
          <a:p>
            <a:r>
              <a:rPr lang="en-GB" baseline="0" dirty="0" smtClean="0"/>
              <a:t>Hierarchical Agglomerative Clustering (HAC)</a:t>
            </a:r>
          </a:p>
          <a:p>
            <a:endParaRPr lang="en-GB" baseline="0" dirty="0" smtClean="0"/>
          </a:p>
          <a:p>
            <a:r>
              <a:rPr lang="en-GB" dirty="0" smtClean="0"/>
              <a:t>Here </a:t>
            </a:r>
            <a:r>
              <a:rPr lang="en-GB" baseline="0" dirty="0" smtClean="0"/>
              <a:t>we propose a method to compute </a:t>
            </a:r>
            <a:r>
              <a:rPr lang="en-GB" dirty="0" smtClean="0"/>
              <a:t>a hierarchical</a:t>
            </a:r>
            <a:r>
              <a:rPr lang="en-GB" baseline="0" dirty="0" smtClean="0"/>
              <a:t> structure of</a:t>
            </a:r>
            <a:r>
              <a:rPr lang="en-GB" dirty="0" smtClean="0"/>
              <a:t> </a:t>
            </a:r>
            <a:r>
              <a:rPr lang="en-GB" baseline="0" dirty="0" smtClean="0"/>
              <a:t>scenes</a:t>
            </a:r>
            <a:r>
              <a:rPr lang="en-GB" dirty="0" smtClean="0"/>
              <a:t> using the IBS.</a:t>
            </a:r>
            <a:endParaRPr lang="en-GB" baseline="0" dirty="0" smtClean="0"/>
          </a:p>
          <a:p>
            <a:r>
              <a:rPr lang="en-GB" baseline="0" dirty="0" smtClean="0"/>
              <a:t>First we define a closeness measure between different objects based on the geometric features of the IBS.</a:t>
            </a:r>
          </a:p>
          <a:p>
            <a:r>
              <a:rPr lang="en-GB" baseline="0" dirty="0" smtClean="0"/>
              <a:t>We can build a closeness matrix for the scene. </a:t>
            </a:r>
          </a:p>
          <a:p>
            <a:endParaRPr lang="en-GB" baseline="0" dirty="0" smtClean="0"/>
          </a:p>
          <a:p>
            <a:r>
              <a:rPr lang="en-GB" baseline="0" dirty="0" smtClean="0"/>
              <a:t>Then based on this matrix, we use the </a:t>
            </a:r>
            <a:r>
              <a:rPr lang="en-GB" altLang="zh-CN" baseline="0" dirty="0" smtClean="0"/>
              <a:t>Hierarchical Agglomerative Clustering(HAC) method to merge scene elements </a:t>
            </a:r>
          </a:p>
          <a:p>
            <a:r>
              <a:rPr lang="en-GB" altLang="zh-CN" baseline="0" dirty="0" smtClean="0"/>
              <a:t>iteratively, until all the objects are merged to one big node.  </a:t>
            </a:r>
          </a:p>
          <a:p>
            <a:endParaRPr lang="en-GB" altLang="zh-CN" baseline="0" dirty="0" smtClean="0"/>
          </a:p>
          <a:p>
            <a:r>
              <a:rPr lang="en-GB" dirty="0" smtClean="0"/>
              <a:t>Given </a:t>
            </a:r>
            <a:r>
              <a:rPr lang="en-GB" baseline="0" dirty="0" smtClean="0"/>
              <a:t>one object in a scene, we can find</a:t>
            </a:r>
            <a:r>
              <a:rPr lang="en-GB" dirty="0" smtClean="0"/>
              <a:t> </a:t>
            </a:r>
            <a:r>
              <a:rPr lang="en-GB" baseline="0" dirty="0" smtClean="0"/>
              <a:t>neighbours of this object at different  levels. </a:t>
            </a:r>
          </a:p>
          <a:p>
            <a:r>
              <a:rPr lang="en-GB" baseline="0" dirty="0" smtClean="0"/>
              <a:t>For example, the bowl in this scene has an immediate neighbour, “the table”, and two other farther away neighbours, “the two chairs”. </a:t>
            </a:r>
          </a:p>
          <a:p>
            <a:r>
              <a:rPr lang="en-GB" baseline="0" dirty="0" smtClean="0"/>
              <a:t>In the next experiment, we use this information to do the retrieval of single object based on</a:t>
            </a:r>
            <a:r>
              <a:rPr lang="en-GB" dirty="0" smtClean="0"/>
              <a:t> its</a:t>
            </a:r>
            <a:r>
              <a:rPr lang="en-GB" baseline="0" dirty="0" smtClean="0"/>
              <a:t> spatial relationship with its environment. </a:t>
            </a:r>
          </a:p>
          <a:p>
            <a:endParaRPr lang="en-GB" baseline="0" dirty="0" smtClean="0"/>
          </a:p>
        </p:txBody>
      </p:sp>
      <p:sp>
        <p:nvSpPr>
          <p:cNvPr id="219" name="TextShape 2"/>
          <p:cNvSpPr txBox="1"/>
          <p:nvPr/>
        </p:nvSpPr>
        <p:spPr>
          <a:xfrm>
            <a:off x="5798364" y="6743217"/>
            <a:ext cx="4435149" cy="354686"/>
          </a:xfrm>
          <a:prstGeom prst="rect">
            <a:avLst/>
          </a:prstGeom>
        </p:spPr>
        <p:txBody>
          <a:bodyPr lIns="97497" tIns="48749" rIns="97497" bIns="48749"/>
          <a:lstStyle/>
          <a:p>
            <a:fld id="{E718EEF3-D457-44AA-A8A1-9F7F57D2A14A}" type="slidenum">
              <a:rPr lang="en-GB">
                <a:solidFill>
                  <a:srgbClr val="000000"/>
                </a:solidFill>
                <a:latin typeface="+mn-lt"/>
                <a:ea typeface="+mn-ea"/>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1023620" y="3372167"/>
            <a:ext cx="8188423" cy="3194406"/>
          </a:xfrm>
          <a:prstGeom prst="rect">
            <a:avLst/>
          </a:prstGeom>
        </p:spPr>
        <p:txBody>
          <a:bodyPr lIns="97497" tIns="48749" rIns="97497" bIns="48749"/>
          <a:lstStyle/>
          <a:p>
            <a:r>
              <a:rPr lang="en-US" dirty="0" smtClean="0"/>
              <a:t>Here</a:t>
            </a:r>
            <a:r>
              <a:rPr lang="en-US" baseline="0" dirty="0" smtClean="0"/>
              <a:t>, we use both the IBS features and the scene structure to compare the status of objects in </a:t>
            </a:r>
            <a:r>
              <a:rPr lang="en-US" dirty="0" smtClean="0"/>
              <a:t>different scenes. </a:t>
            </a:r>
          </a:p>
          <a:p>
            <a:endParaRPr lang="en-US" baseline="0" dirty="0" smtClean="0"/>
          </a:p>
          <a:p>
            <a:r>
              <a:rPr lang="en-US" baseline="0" dirty="0" smtClean="0"/>
              <a:t>For example, say we want to compare the status of these two side tables in two different bedrooms. </a:t>
            </a:r>
          </a:p>
          <a:p>
            <a:r>
              <a:rPr lang="en-US" baseline="0" dirty="0" smtClean="0"/>
              <a:t>We first consider the spatial relationship between the query object and its immediate neighbors, which are the objects within the red region.</a:t>
            </a:r>
            <a:r>
              <a:rPr lang="en-US" dirty="0" smtClean="0"/>
              <a:t> </a:t>
            </a:r>
          </a:p>
          <a:p>
            <a:r>
              <a:rPr lang="en-US" baseline="0" dirty="0" smtClean="0"/>
              <a:t>Then we consider the farther away neighbors, which are those objects located  within the yellow region. </a:t>
            </a:r>
          </a:p>
          <a:p>
            <a:r>
              <a:rPr lang="en-US" baseline="0" dirty="0" smtClean="0"/>
              <a:t>This process can be further applied to objects further away. </a:t>
            </a:r>
          </a:p>
          <a:p>
            <a:r>
              <a:rPr lang="en-US" baseline="0" dirty="0" smtClean="0"/>
              <a:t>By considering each level of neighbors, we can find how similar the status</a:t>
            </a:r>
            <a:r>
              <a:rPr lang="en-US" dirty="0" smtClean="0"/>
              <a:t> of </a:t>
            </a:r>
            <a:r>
              <a:rPr lang="en-US" baseline="0" dirty="0" smtClean="0"/>
              <a:t>these two objects are. </a:t>
            </a:r>
          </a:p>
          <a:p>
            <a:endParaRPr lang="en-US" baseline="0" dirty="0" smtClean="0"/>
          </a:p>
          <a:p>
            <a:r>
              <a:rPr lang="en-US" baseline="0" dirty="0" smtClean="0"/>
              <a:t>Next we will show some retrieval results. </a:t>
            </a:r>
          </a:p>
          <a:p>
            <a:endParaRPr lang="en-US" baseline="0" dirty="0" smtClean="0"/>
          </a:p>
          <a:p>
            <a:r>
              <a:rPr lang="en-US" baseline="0" dirty="0" smtClean="0"/>
              <a:t> </a:t>
            </a:r>
          </a:p>
          <a:p>
            <a:endParaRPr lang="en-US" baseline="0" dirty="0" smtClean="0"/>
          </a:p>
        </p:txBody>
      </p:sp>
      <p:sp>
        <p:nvSpPr>
          <p:cNvPr id="221" name="TextShape 2"/>
          <p:cNvSpPr txBox="1"/>
          <p:nvPr/>
        </p:nvSpPr>
        <p:spPr>
          <a:xfrm>
            <a:off x="5798364" y="6743217"/>
            <a:ext cx="4435149" cy="354686"/>
          </a:xfrm>
          <a:prstGeom prst="rect">
            <a:avLst/>
          </a:prstGeom>
        </p:spPr>
        <p:txBody>
          <a:bodyPr lIns="97497" tIns="48749" rIns="97497" bIns="48749"/>
          <a:lstStyle/>
          <a:p>
            <a:fld id="{F292B76C-A495-4996-BA07-88081F33C859}" type="slidenum">
              <a:rPr lang="en-GB">
                <a:solidFill>
                  <a:srgbClr val="000000"/>
                </a:solidFill>
                <a:latin typeface="+mn-lt"/>
                <a:ea typeface="+mn-ea"/>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1023620" y="3372167"/>
            <a:ext cx="8188423" cy="3194406"/>
          </a:xfrm>
          <a:prstGeom prst="rect">
            <a:avLst/>
          </a:prstGeom>
        </p:spPr>
        <p:txBody>
          <a:bodyPr lIns="97497" tIns="48749" rIns="97497" bIns="48749"/>
          <a:lstStyle/>
          <a:p>
            <a:r>
              <a:rPr lang="en-US" dirty="0" smtClean="0"/>
              <a:t>Here</a:t>
            </a:r>
            <a:r>
              <a:rPr lang="en-US" baseline="0" dirty="0" smtClean="0"/>
              <a:t> the query is </a:t>
            </a:r>
            <a:r>
              <a:rPr lang="en-US" dirty="0" smtClean="0"/>
              <a:t>a picture</a:t>
            </a:r>
            <a:r>
              <a:rPr lang="en-US" baseline="0" dirty="0" smtClean="0"/>
              <a:t> which is hanged above the book shelf. </a:t>
            </a:r>
          </a:p>
          <a:p>
            <a:r>
              <a:rPr lang="en-US" baseline="0" dirty="0" smtClean="0"/>
              <a:t>By using our system, we can find different picture/ mirror types of objects which hang above furniture in various</a:t>
            </a:r>
            <a:r>
              <a:rPr lang="en-US" dirty="0" smtClean="0"/>
              <a:t> scenes</a:t>
            </a:r>
            <a:r>
              <a:rPr lang="en-US" baseline="0" dirty="0" smtClean="0"/>
              <a:t>. </a:t>
            </a:r>
          </a:p>
          <a:p>
            <a:r>
              <a:rPr lang="en-US" baseline="0" dirty="0" smtClean="0"/>
              <a:t>As our retrieval system is only based on the spatial relationship, the results are less influenced by the geometry of the objects. </a:t>
            </a:r>
            <a:endParaRPr dirty="0"/>
          </a:p>
        </p:txBody>
      </p:sp>
      <p:sp>
        <p:nvSpPr>
          <p:cNvPr id="223" name="TextShape 2"/>
          <p:cNvSpPr txBox="1"/>
          <p:nvPr/>
        </p:nvSpPr>
        <p:spPr>
          <a:xfrm>
            <a:off x="5798364" y="6743217"/>
            <a:ext cx="4435149" cy="354686"/>
          </a:xfrm>
          <a:prstGeom prst="rect">
            <a:avLst/>
          </a:prstGeom>
        </p:spPr>
        <p:txBody>
          <a:bodyPr lIns="97497" tIns="48749" rIns="97497" bIns="48749"/>
          <a:lstStyle/>
          <a:p>
            <a:fld id="{807A3F67-3C38-4686-9026-E671FDD1BBB4}" type="slidenum">
              <a:rPr lang="en-GB">
                <a:solidFill>
                  <a:srgbClr val="000000"/>
                </a:solidFill>
                <a:latin typeface="+mn-lt"/>
                <a:ea typeface="+mn-ea"/>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We</a:t>
            </a:r>
            <a:r>
              <a:rPr lang="en-US" altLang="zh-CN" baseline="0" dirty="0" smtClean="0"/>
              <a:t> can also </a:t>
            </a:r>
            <a:r>
              <a:rPr lang="en-US" altLang="zh-CN" dirty="0" smtClean="0"/>
              <a:t>specify</a:t>
            </a:r>
            <a:r>
              <a:rPr lang="en-US" altLang="zh-CN" baseline="0" dirty="0" smtClean="0"/>
              <a:t> the level numbers of neighbor we like to consider when doing the retrieval. </a:t>
            </a:r>
          </a:p>
          <a:p>
            <a:r>
              <a:rPr lang="en-US" altLang="zh-CN" baseline="0" dirty="0" smtClean="0"/>
              <a:t>For example here, if we only consider the immediate neighbors of the table, we got these results which are different tables with objects on them. </a:t>
            </a:r>
          </a:p>
          <a:p>
            <a:endParaRPr lang="zh-CN" altLang="en-US" dirty="0"/>
          </a:p>
        </p:txBody>
      </p:sp>
      <p:sp>
        <p:nvSpPr>
          <p:cNvPr id="4" name="灯片编号占位符 3"/>
          <p:cNvSpPr>
            <a:spLocks noGrp="1"/>
          </p:cNvSpPr>
          <p:nvPr>
            <p:ph type="sldNum" idx="10"/>
          </p:nvPr>
        </p:nvSpPr>
        <p:spPr/>
        <p:txBody>
          <a:bodyPr/>
          <a:lstStyle/>
          <a:p>
            <a:pPr algn="r"/>
            <a:fld id="{9F8CEB48-63CC-4CC9-9DC1-15B6659EAE33}" type="slidenum">
              <a:rPr lang="en-GB" sz="1500"/>
              <a:t>24</a:t>
            </a:fld>
            <a:endParaRPr lang="en-GB"/>
          </a:p>
        </p:txBody>
      </p:sp>
    </p:spTree>
    <p:extLst>
      <p:ext uri="{BB962C8B-B14F-4D97-AF65-F5344CB8AC3E}">
        <p14:creationId xmlns:p14="http://schemas.microsoft.com/office/powerpoint/2010/main" val="235301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If we set the</a:t>
            </a:r>
            <a:r>
              <a:rPr lang="en-US" altLang="zh-CN" baseline="0" dirty="0" smtClean="0"/>
              <a:t> </a:t>
            </a:r>
            <a:r>
              <a:rPr lang="en-US" altLang="zh-CN" dirty="0" smtClean="0"/>
              <a:t>level </a:t>
            </a:r>
            <a:r>
              <a:rPr lang="en-US" altLang="zh-CN" baseline="0" dirty="0" smtClean="0"/>
              <a:t>to 3, objects further away are taken into account,  and objects</a:t>
            </a:r>
            <a:r>
              <a:rPr lang="en-US" altLang="zh-CN" dirty="0" smtClean="0"/>
              <a:t> in a similar status with respect to further objects</a:t>
            </a:r>
            <a:r>
              <a:rPr lang="en-US" altLang="zh-CN" baseline="0" dirty="0" smtClean="0"/>
              <a:t> </a:t>
            </a:r>
            <a:r>
              <a:rPr lang="en-US" altLang="zh-CN" dirty="0" smtClean="0"/>
              <a:t>are retrieved. </a:t>
            </a:r>
          </a:p>
        </p:txBody>
      </p:sp>
      <p:sp>
        <p:nvSpPr>
          <p:cNvPr id="4" name="灯片编号占位符 3"/>
          <p:cNvSpPr>
            <a:spLocks noGrp="1"/>
          </p:cNvSpPr>
          <p:nvPr>
            <p:ph type="sldNum" idx="10"/>
          </p:nvPr>
        </p:nvSpPr>
        <p:spPr/>
        <p:txBody>
          <a:bodyPr/>
          <a:lstStyle/>
          <a:p>
            <a:pPr algn="r"/>
            <a:fld id="{9F8CEB48-63CC-4CC9-9DC1-15B6659EAE33}" type="slidenum">
              <a:rPr lang="en-GB" sz="1500"/>
              <a:t>25</a:t>
            </a:fld>
            <a:endParaRPr lang="en-GB"/>
          </a:p>
        </p:txBody>
      </p:sp>
    </p:spTree>
    <p:extLst>
      <p:ext uri="{BB962C8B-B14F-4D97-AF65-F5344CB8AC3E}">
        <p14:creationId xmlns:p14="http://schemas.microsoft.com/office/powerpoint/2010/main" val="296562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To evaluate</a:t>
            </a:r>
            <a:r>
              <a:rPr lang="en-GB" baseline="0" dirty="0" smtClean="0"/>
              <a:t> our retrieval system, we </a:t>
            </a:r>
            <a:r>
              <a:rPr lang="en-GB" dirty="0" smtClean="0"/>
              <a:t>conducted</a:t>
            </a:r>
            <a:r>
              <a:rPr lang="en-GB" baseline="0" dirty="0" smtClean="0"/>
              <a:t> a user study. </a:t>
            </a:r>
          </a:p>
          <a:p>
            <a:r>
              <a:rPr lang="en-GB" baseline="0" dirty="0" smtClean="0"/>
              <a:t>We show the query and the retrieval results to the users and </a:t>
            </a:r>
          </a:p>
          <a:p>
            <a:r>
              <a:rPr lang="en-GB" baseline="0" dirty="0" smtClean="0"/>
              <a:t>let them vote if </a:t>
            </a:r>
            <a:r>
              <a:rPr lang="en-GB" dirty="0" smtClean="0"/>
              <a:t>the</a:t>
            </a:r>
            <a:r>
              <a:rPr lang="en-GB" baseline="0" dirty="0" smtClean="0"/>
              <a:t> </a:t>
            </a:r>
            <a:r>
              <a:rPr lang="en-GB" dirty="0" smtClean="0"/>
              <a:t>status of the resulting objects are</a:t>
            </a:r>
            <a:r>
              <a:rPr lang="en-GB" baseline="0" dirty="0" smtClean="0"/>
              <a:t> similar to that</a:t>
            </a:r>
            <a:r>
              <a:rPr lang="en-GB" dirty="0" smtClean="0"/>
              <a:t> of the </a:t>
            </a:r>
            <a:r>
              <a:rPr lang="en-GB" baseline="0" dirty="0" smtClean="0"/>
              <a:t>query object.</a:t>
            </a:r>
          </a:p>
          <a:p>
            <a:r>
              <a:rPr lang="en-GB" baseline="0" dirty="0" smtClean="0">
                <a:solidFill>
                  <a:srgbClr val="FF0000"/>
                </a:solidFill>
              </a:rPr>
              <a:t>We only consider a resulting object is related only if half of the user think it is related</a:t>
            </a:r>
            <a:r>
              <a:rPr lang="en-GB" baseline="0" dirty="0" smtClean="0">
                <a:solidFill>
                  <a:schemeClr val="tx1"/>
                </a:solidFill>
              </a:rPr>
              <a:t>. </a:t>
            </a:r>
          </a:p>
          <a:p>
            <a:r>
              <a:rPr lang="en-GB" baseline="0" dirty="0" smtClean="0">
                <a:solidFill>
                  <a:schemeClr val="tx1"/>
                </a:solidFill>
              </a:rPr>
              <a:t>The precision and recall curves are then computed based on label given by users.  </a:t>
            </a:r>
          </a:p>
          <a:p>
            <a:r>
              <a:rPr lang="en-GB" baseline="0" dirty="0" smtClean="0"/>
              <a:t>The solid curves are the results by using our IBS-based method, while the dotted lines</a:t>
            </a:r>
            <a:r>
              <a:rPr lang="en-GB" dirty="0" smtClean="0"/>
              <a:t> are those by </a:t>
            </a:r>
            <a:r>
              <a:rPr lang="en-GB" baseline="0" dirty="0" smtClean="0"/>
              <a:t>previous simple representation of spatial relationships. </a:t>
            </a:r>
          </a:p>
          <a:p>
            <a:r>
              <a:rPr lang="en-GB" baseline="0" dirty="0" smtClean="0"/>
              <a:t>The solid curves have a large region below it compared to the dotted curves, </a:t>
            </a:r>
          </a:p>
          <a:p>
            <a:r>
              <a:rPr lang="en-GB" baseline="0" dirty="0" smtClean="0"/>
              <a:t>which means our </a:t>
            </a:r>
            <a:r>
              <a:rPr lang="en-GB" baseline="0" dirty="0" err="1" smtClean="0"/>
              <a:t>ibs</a:t>
            </a:r>
            <a:r>
              <a:rPr lang="en-GB" baseline="0" dirty="0" smtClean="0"/>
              <a:t>-based features </a:t>
            </a:r>
            <a:r>
              <a:rPr lang="en-GB" dirty="0" smtClean="0"/>
              <a:t>produces</a:t>
            </a:r>
            <a:r>
              <a:rPr lang="en-GB" baseline="0" dirty="0" smtClean="0"/>
              <a:t> more satisfactory results compared to the simple features used previously</a:t>
            </a:r>
            <a:r>
              <a:rPr lang="en-GB" baseline="0" dirty="0" smtClean="0">
                <a:solidFill>
                  <a:srgbClr val="FF0000"/>
                </a:solidFill>
              </a:rPr>
              <a:t>. </a:t>
            </a:r>
            <a:endParaRPr lang="en-GB" dirty="0">
              <a:solidFill>
                <a:srgbClr val="FF0000"/>
              </a:solidFill>
            </a:endParaRPr>
          </a:p>
        </p:txBody>
      </p:sp>
      <p:sp>
        <p:nvSpPr>
          <p:cNvPr id="4" name="Slide Number Placeholder 3"/>
          <p:cNvSpPr>
            <a:spLocks noGrp="1"/>
          </p:cNvSpPr>
          <p:nvPr>
            <p:ph type="sldNum" idx="10"/>
          </p:nvPr>
        </p:nvSpPr>
        <p:spPr/>
        <p:txBody>
          <a:bodyPr/>
          <a:lstStyle/>
          <a:p>
            <a:pPr algn="r"/>
            <a:fld id="{9F8CEB48-63CC-4CC9-9DC1-15B6659EAE33}" type="slidenum">
              <a:rPr lang="en-GB" sz="1500"/>
              <a:t>26</a:t>
            </a:fld>
            <a:endParaRPr lang="en-GB"/>
          </a:p>
        </p:txBody>
      </p:sp>
    </p:spTree>
    <p:extLst>
      <p:ext uri="{BB962C8B-B14F-4D97-AF65-F5344CB8AC3E}">
        <p14:creationId xmlns:p14="http://schemas.microsoft.com/office/powerpoint/2010/main" val="1486121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baseline="0" dirty="0" smtClean="0"/>
              <a:t>We proposed a representation of the spatial relationship between objects in 3d scenes that provides rich information.</a:t>
            </a:r>
          </a:p>
          <a:p>
            <a:r>
              <a:rPr lang="en-GB" baseline="0" dirty="0" smtClean="0"/>
              <a:t>With this new representation and its features, we can do classification, scene structure </a:t>
            </a:r>
          </a:p>
          <a:p>
            <a:r>
              <a:rPr lang="en-GB" baseline="0" dirty="0" smtClean="0"/>
              <a:t>construction. Based on the IBS features and the scene structure, we can also do retrieval of single </a:t>
            </a:r>
          </a:p>
          <a:p>
            <a:r>
              <a:rPr lang="en-GB" baseline="0" dirty="0" smtClean="0"/>
              <a:t>object in a large 3D scene </a:t>
            </a:r>
            <a:r>
              <a:rPr lang="en-GB" dirty="0" smtClean="0"/>
              <a:t>in terms of its</a:t>
            </a:r>
            <a:r>
              <a:rPr lang="en-GB" baseline="0" dirty="0" smtClean="0"/>
              <a:t> spatial relationship</a:t>
            </a:r>
            <a:r>
              <a:rPr lang="en-GB" dirty="0"/>
              <a:t> </a:t>
            </a:r>
            <a:r>
              <a:rPr lang="en-GB" dirty="0" smtClean="0"/>
              <a:t>with respect to the surrounding objects. </a:t>
            </a:r>
            <a:endParaRPr lang="en-GB" baseline="0" dirty="0" smtClean="0"/>
          </a:p>
        </p:txBody>
      </p:sp>
      <p:sp>
        <p:nvSpPr>
          <p:cNvPr id="4" name="Slide Number Placeholder 3"/>
          <p:cNvSpPr>
            <a:spLocks noGrp="1"/>
          </p:cNvSpPr>
          <p:nvPr>
            <p:ph type="sldNum" idx="10"/>
          </p:nvPr>
        </p:nvSpPr>
        <p:spPr/>
        <p:txBody>
          <a:bodyPr/>
          <a:lstStyle/>
          <a:p>
            <a:pPr algn="r"/>
            <a:fld id="{9F8CEB48-63CC-4CC9-9DC1-15B6659EAE33}" type="slidenum">
              <a:rPr lang="en-GB" sz="1500"/>
              <a:t>27</a:t>
            </a:fld>
            <a:endParaRPr lang="en-GB"/>
          </a:p>
        </p:txBody>
      </p:sp>
    </p:spTree>
    <p:extLst>
      <p:ext uri="{BB962C8B-B14F-4D97-AF65-F5344CB8AC3E}">
        <p14:creationId xmlns:p14="http://schemas.microsoft.com/office/powerpoint/2010/main" val="4267560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In the future, we like</a:t>
            </a:r>
            <a:r>
              <a:rPr lang="en-GB" baseline="0" dirty="0" smtClean="0"/>
              <a:t> to improve our system in the following ways:</a:t>
            </a:r>
          </a:p>
          <a:p>
            <a:r>
              <a:rPr lang="en-GB" baseline="0" dirty="0" smtClean="0"/>
              <a:t>First, we like to combine our spatial relationship based features with other available information, </a:t>
            </a:r>
          </a:p>
          <a:p>
            <a:r>
              <a:rPr lang="en-GB" baseline="0" dirty="0" smtClean="0"/>
              <a:t>for example the shape feature of each object, the label of object, et al. </a:t>
            </a:r>
          </a:p>
          <a:p>
            <a:r>
              <a:rPr lang="en-GB" baseline="0" dirty="0" smtClean="0"/>
              <a:t>Second, we are also interested in applying our representation for the retrieval of object groups and retrieval of the whole scene. </a:t>
            </a:r>
          </a:p>
          <a:p>
            <a:r>
              <a:rPr lang="en-GB" baseline="0" dirty="0" smtClean="0"/>
              <a:t>Third, we like to apply our method to the analysis of character-object interaction motion. How to deal with such </a:t>
            </a:r>
          </a:p>
          <a:p>
            <a:r>
              <a:rPr lang="en-GB" baseline="0" dirty="0" smtClean="0"/>
              <a:t>temporal sequences data is also a future direction of our work. </a:t>
            </a:r>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28</a:t>
            </a:fld>
            <a:endParaRPr lang="en-GB"/>
          </a:p>
        </p:txBody>
      </p:sp>
    </p:spTree>
    <p:extLst>
      <p:ext uri="{BB962C8B-B14F-4D97-AF65-F5344CB8AC3E}">
        <p14:creationId xmlns:p14="http://schemas.microsoft.com/office/powerpoint/2010/main" val="84821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a:xfrm>
            <a:off x="1085652" y="3909690"/>
            <a:ext cx="9026663" cy="3735238"/>
          </a:xfrm>
        </p:spPr>
        <p:txBody>
          <a:bodyPr/>
          <a:lstStyle/>
          <a:p>
            <a:r>
              <a:rPr lang="en-GB" dirty="0" smtClean="0"/>
              <a:t>In</a:t>
            </a:r>
            <a:r>
              <a:rPr lang="en-GB" baseline="0" dirty="0" smtClean="0"/>
              <a:t> this paper, we address the problem of describing spatial relationships between objects in 3D scenes. </a:t>
            </a:r>
          </a:p>
          <a:p>
            <a:r>
              <a:rPr lang="en-GB" baseline="0" dirty="0" smtClean="0"/>
              <a:t>Here are three example scenes. </a:t>
            </a:r>
          </a:p>
          <a:p>
            <a:r>
              <a:rPr lang="en-GB" baseline="0" dirty="0" smtClean="0"/>
              <a:t>It is quite easy for us to recognize the relationships  between these</a:t>
            </a:r>
            <a:r>
              <a:rPr lang="en-GB" dirty="0" smtClean="0"/>
              <a:t> pair of objects</a:t>
            </a:r>
            <a:r>
              <a:rPr lang="en-GB" baseline="0" dirty="0" smtClean="0"/>
              <a:t>: a pig surrounded by fence, </a:t>
            </a:r>
          </a:p>
          <a:p>
            <a:r>
              <a:rPr lang="en-GB" dirty="0"/>
              <a:t>a</a:t>
            </a:r>
            <a:r>
              <a:rPr lang="en-GB" dirty="0" smtClean="0"/>
              <a:t> </a:t>
            </a:r>
            <a:r>
              <a:rPr lang="en-GB" baseline="0" dirty="0" smtClean="0"/>
              <a:t>chair tucked under the table and a toilet paper hooked on the handle. </a:t>
            </a:r>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3</a:t>
            </a:fld>
            <a:endParaRPr lang="en-GB"/>
          </a:p>
        </p:txBody>
      </p:sp>
    </p:spTree>
    <p:extLst>
      <p:ext uri="{BB962C8B-B14F-4D97-AF65-F5344CB8AC3E}">
        <p14:creationId xmlns:p14="http://schemas.microsoft.com/office/powerpoint/2010/main" val="5580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How can we quantify such relationships in order to </a:t>
            </a:r>
            <a:r>
              <a:rPr lang="en-GB" baseline="0" dirty="0" smtClean="0"/>
              <a:t>make the computer</a:t>
            </a:r>
            <a:r>
              <a:rPr lang="en-GB" dirty="0" smtClean="0"/>
              <a:t> recognize them</a:t>
            </a:r>
            <a:r>
              <a:rPr lang="en-GB" baseline="0" dirty="0" smtClean="0"/>
              <a:t>?</a:t>
            </a:r>
          </a:p>
          <a:p>
            <a:r>
              <a:rPr lang="en-GB" baseline="0" dirty="0" smtClean="0"/>
              <a:t>To do this, an effective representation of spatial relationship is needed</a:t>
            </a:r>
          </a:p>
          <a:p>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4</a:t>
            </a:fld>
            <a:endParaRPr lang="en-GB"/>
          </a:p>
        </p:txBody>
      </p:sp>
    </p:spTree>
    <p:extLst>
      <p:ext uri="{BB962C8B-B14F-4D97-AF65-F5344CB8AC3E}">
        <p14:creationId xmlns:p14="http://schemas.microsoft.com/office/powerpoint/2010/main" val="52576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Here I list some commonly</a:t>
            </a:r>
            <a:r>
              <a:rPr lang="en-GB" baseline="0" dirty="0" smtClean="0"/>
              <a:t> used </a:t>
            </a:r>
            <a:r>
              <a:rPr lang="en-GB" dirty="0" smtClean="0"/>
              <a:t>representations of spatial relationships in the previous</a:t>
            </a:r>
            <a:r>
              <a:rPr lang="en-GB" baseline="0" dirty="0" smtClean="0"/>
              <a:t> work:</a:t>
            </a:r>
          </a:p>
          <a:p>
            <a:r>
              <a:rPr lang="en-GB" baseline="0" dirty="0" smtClean="0"/>
              <a:t>The first one is the contact information, in this example, the cup and the table are in contact with each other. </a:t>
            </a:r>
          </a:p>
          <a:p>
            <a:r>
              <a:rPr lang="en-GB" baseline="0" dirty="0" smtClean="0"/>
              <a:t>We can easily find which part of the objects are in contact by checking the distance between each pair of the polygons from the object meshes. </a:t>
            </a:r>
          </a:p>
          <a:p>
            <a:endParaRPr lang="en-GB" baseline="0" dirty="0" smtClean="0"/>
          </a:p>
          <a:p>
            <a:r>
              <a:rPr lang="en-GB" baseline="0" dirty="0" smtClean="0"/>
              <a:t>The second one is the distance information. Normally the centre of object’s bounding box is computed and the </a:t>
            </a:r>
          </a:p>
          <a:p>
            <a:r>
              <a:rPr lang="en-GB" baseline="0" dirty="0" smtClean="0"/>
              <a:t>distance between the centres are used to represent the distance between the objects.</a:t>
            </a:r>
          </a:p>
          <a:p>
            <a:endParaRPr lang="en-GB" baseline="0" dirty="0" smtClean="0"/>
          </a:p>
          <a:p>
            <a:r>
              <a:rPr lang="en-GB" baseline="0" dirty="0" smtClean="0"/>
              <a:t>The third feature is the direction descriptor. One way to compute it is to find the vector from scene centres to the objects’ centres, </a:t>
            </a:r>
          </a:p>
          <a:p>
            <a:r>
              <a:rPr lang="en-GB" baseline="0" dirty="0" smtClean="0"/>
              <a:t>and use the angle between these vectors to represent the relative direction between the two objects. </a:t>
            </a:r>
          </a:p>
          <a:p>
            <a:endParaRPr lang="en-GB" baseline="0" dirty="0" smtClean="0"/>
          </a:p>
          <a:p>
            <a:pPr defTabSz="990570"/>
            <a:r>
              <a:rPr lang="en-GB" baseline="0" dirty="0" smtClean="0"/>
              <a:t>These representations are easy to compute and </a:t>
            </a:r>
            <a:r>
              <a:rPr lang="en-GB" dirty="0" smtClean="0"/>
              <a:t>are</a:t>
            </a:r>
            <a:r>
              <a:rPr lang="en-GB" baseline="0" dirty="0" smtClean="0"/>
              <a:t> proven to be useful, but their power to describe the relationships is limited.</a:t>
            </a:r>
            <a:r>
              <a:rPr lang="en-GB" dirty="0" smtClean="0"/>
              <a:t> </a:t>
            </a:r>
          </a:p>
          <a:p>
            <a:pPr defTabSz="990570"/>
            <a:r>
              <a:rPr lang="en-GB" baseline="0" dirty="0" smtClean="0"/>
              <a:t>Next, I will use a example to explain why these simple representation are not enough.  </a:t>
            </a:r>
            <a:endParaRPr lang="en-GB" dirty="0"/>
          </a:p>
        </p:txBody>
      </p:sp>
      <p:sp>
        <p:nvSpPr>
          <p:cNvPr id="4" name="Slide Number Placeholder 3"/>
          <p:cNvSpPr>
            <a:spLocks noGrp="1"/>
          </p:cNvSpPr>
          <p:nvPr>
            <p:ph type="sldNum" idx="10"/>
          </p:nvPr>
        </p:nvSpPr>
        <p:spPr/>
        <p:txBody>
          <a:bodyPr/>
          <a:lstStyle/>
          <a:p>
            <a:pPr algn="r"/>
            <a:fld id="{9F8CEB48-63CC-4CC9-9DC1-15B6659EAE33}" type="slidenum">
              <a:rPr lang="en-GB" sz="1500"/>
              <a:t>5</a:t>
            </a:fld>
            <a:endParaRPr lang="en-GB"/>
          </a:p>
        </p:txBody>
      </p:sp>
    </p:spTree>
    <p:extLst>
      <p:ext uri="{BB962C8B-B14F-4D97-AF65-F5344CB8AC3E}">
        <p14:creationId xmlns:p14="http://schemas.microsoft.com/office/powerpoint/2010/main" val="305526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baseline="0" dirty="0" smtClean="0"/>
              <a:t>Here we have two scenes, </a:t>
            </a:r>
          </a:p>
          <a:p>
            <a:r>
              <a:rPr lang="en-GB" baseline="0" dirty="0" smtClean="0"/>
              <a:t>The first one is the house is surrounded by </a:t>
            </a:r>
            <a:r>
              <a:rPr lang="en-GB" dirty="0"/>
              <a:t>a</a:t>
            </a:r>
            <a:r>
              <a:rPr lang="en-GB" baseline="0" dirty="0" smtClean="0"/>
              <a:t> fence</a:t>
            </a:r>
          </a:p>
          <a:p>
            <a:r>
              <a:rPr lang="en-GB" baseline="0" dirty="0" smtClean="0"/>
              <a:t>The second one is a dog sitting beside</a:t>
            </a:r>
            <a:r>
              <a:rPr lang="en-GB" dirty="0" smtClean="0"/>
              <a:t> a</a:t>
            </a:r>
            <a:r>
              <a:rPr lang="en-GB" baseline="0" dirty="0" smtClean="0"/>
              <a:t> dog house</a:t>
            </a:r>
          </a:p>
          <a:p>
            <a:r>
              <a:rPr lang="en-GB" baseline="0" dirty="0" smtClean="0"/>
              <a:t>If we use the distance representation, it is difficult to tell the difference between these two relationships, </a:t>
            </a:r>
          </a:p>
          <a:p>
            <a:r>
              <a:rPr lang="en-GB" baseline="0" dirty="0" smtClean="0"/>
              <a:t>as the distances are almost the same. </a:t>
            </a:r>
          </a:p>
          <a:p>
            <a:endParaRPr lang="en-GB" baseline="0" dirty="0" smtClean="0"/>
          </a:p>
          <a:p>
            <a:r>
              <a:rPr lang="en-GB" baseline="0" dirty="0" smtClean="0"/>
              <a:t>//------------------------------</a:t>
            </a:r>
          </a:p>
          <a:p>
            <a:r>
              <a:rPr lang="en-GB" baseline="0" dirty="0" smtClean="0"/>
              <a:t>But if we </a:t>
            </a:r>
            <a:r>
              <a:rPr lang="en-GB" dirty="0" smtClean="0"/>
              <a:t>compute</a:t>
            </a:r>
            <a:r>
              <a:rPr lang="en-GB" baseline="0" dirty="0" smtClean="0"/>
              <a:t> the interaction bisector surfaces,</a:t>
            </a:r>
            <a:r>
              <a:rPr lang="en-GB" dirty="0" smtClean="0"/>
              <a:t> their geometries are very </a:t>
            </a:r>
            <a:r>
              <a:rPr lang="en-GB" baseline="0" dirty="0" smtClean="0"/>
              <a:t>different, </a:t>
            </a:r>
            <a:r>
              <a:rPr lang="en-GB" dirty="0"/>
              <a:t> </a:t>
            </a:r>
            <a:r>
              <a:rPr lang="en-GB" dirty="0" smtClean="0"/>
              <a:t>and we </a:t>
            </a:r>
            <a:r>
              <a:rPr lang="en-GB" baseline="0" dirty="0" smtClean="0"/>
              <a:t>can easily tell </a:t>
            </a:r>
          </a:p>
          <a:p>
            <a:r>
              <a:rPr lang="en-GB" baseline="0" dirty="0" smtClean="0"/>
              <a:t>the difference</a:t>
            </a:r>
            <a:r>
              <a:rPr lang="en-GB" dirty="0" smtClean="0"/>
              <a:t> </a:t>
            </a:r>
            <a:r>
              <a:rPr lang="en-GB" baseline="0" dirty="0" smtClean="0"/>
              <a:t>between these two spatial relationships.. </a:t>
            </a:r>
          </a:p>
        </p:txBody>
      </p:sp>
      <p:sp>
        <p:nvSpPr>
          <p:cNvPr id="4" name="Slide Number Placeholder 3"/>
          <p:cNvSpPr>
            <a:spLocks noGrp="1"/>
          </p:cNvSpPr>
          <p:nvPr>
            <p:ph type="sldNum" idx="10"/>
          </p:nvPr>
        </p:nvSpPr>
        <p:spPr/>
        <p:txBody>
          <a:bodyPr/>
          <a:lstStyle/>
          <a:p>
            <a:pPr algn="r"/>
            <a:fld id="{9F8CEB48-63CC-4CC9-9DC1-15B6659EAE33}" type="slidenum">
              <a:rPr lang="en-GB" sz="1500"/>
              <a:t>6</a:t>
            </a:fld>
            <a:endParaRPr lang="en-GB"/>
          </a:p>
        </p:txBody>
      </p:sp>
    </p:spTree>
    <p:extLst>
      <p:ext uri="{BB962C8B-B14F-4D97-AF65-F5344CB8AC3E}">
        <p14:creationId xmlns:p14="http://schemas.microsoft.com/office/powerpoint/2010/main" val="360520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smtClean="0"/>
              <a:t>The</a:t>
            </a:r>
            <a:r>
              <a:rPr lang="en-GB" baseline="0" dirty="0" smtClean="0"/>
              <a:t> first objective of our work is to find a good representation of spatial relationships. </a:t>
            </a:r>
          </a:p>
          <a:p>
            <a:r>
              <a:rPr lang="en-GB" baseline="0" dirty="0" smtClean="0"/>
              <a:t>We propose</a:t>
            </a:r>
            <a:r>
              <a:rPr lang="en-GB" dirty="0" smtClean="0"/>
              <a:t> </a:t>
            </a:r>
            <a:r>
              <a:rPr lang="en-GB" baseline="0" dirty="0" smtClean="0"/>
              <a:t>to use the Interaction Bisector Surface, which are these transparent blue surfaces in these images. </a:t>
            </a:r>
          </a:p>
          <a:p>
            <a:r>
              <a:rPr lang="en-GB" baseline="0" dirty="0" smtClean="0"/>
              <a:t>These surfaces are located between the pair of objects and equidistant to both objects.</a:t>
            </a:r>
          </a:p>
          <a:p>
            <a:endParaRPr lang="en-GB" baseline="0" dirty="0" smtClean="0"/>
          </a:p>
          <a:p>
            <a:r>
              <a:rPr lang="en-GB" baseline="0" dirty="0" smtClean="0"/>
              <a:t>//---------------------</a:t>
            </a:r>
          </a:p>
          <a:p>
            <a:r>
              <a:rPr lang="en-GB" baseline="0" dirty="0" smtClean="0"/>
              <a:t>The points of IBS have similar property as Medial axis points: they have more than one closest point from different object. </a:t>
            </a:r>
          </a:p>
          <a:p>
            <a:r>
              <a:rPr lang="en-GB" baseline="0" dirty="0" smtClean="0"/>
              <a:t>Similar to the medial axis, the IBS abstract the space between the objects. </a:t>
            </a:r>
          </a:p>
        </p:txBody>
      </p:sp>
      <p:sp>
        <p:nvSpPr>
          <p:cNvPr id="4" name="Slide Number Placeholder 3"/>
          <p:cNvSpPr>
            <a:spLocks noGrp="1"/>
          </p:cNvSpPr>
          <p:nvPr>
            <p:ph type="sldNum" idx="10"/>
          </p:nvPr>
        </p:nvSpPr>
        <p:spPr/>
        <p:txBody>
          <a:bodyPr/>
          <a:lstStyle/>
          <a:p>
            <a:pPr algn="r"/>
            <a:fld id="{9F8CEB48-63CC-4CC9-9DC1-15B6659EAE33}" type="slidenum">
              <a:rPr lang="en-GB" sz="1500"/>
              <a:t>7</a:t>
            </a:fld>
            <a:endParaRPr lang="en-GB"/>
          </a:p>
        </p:txBody>
      </p:sp>
    </p:spTree>
    <p:extLst>
      <p:ext uri="{BB962C8B-B14F-4D97-AF65-F5344CB8AC3E}">
        <p14:creationId xmlns:p14="http://schemas.microsoft.com/office/powerpoint/2010/main" val="146208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sz="1300" dirty="0">
                <a:latin typeface="Times New Roman" panose="02020603050405020304" pitchFamily="18" charset="0"/>
                <a:cs typeface="Times New Roman" panose="02020603050405020304" pitchFamily="18" charset="0"/>
              </a:rPr>
              <a:t>The IBS is quite related to medial axis. </a:t>
            </a:r>
          </a:p>
          <a:p>
            <a:r>
              <a:rPr lang="en-US" altLang="zh-CN" sz="1300" dirty="0">
                <a:latin typeface="Times New Roman" panose="02020603050405020304" pitchFamily="18" charset="0"/>
                <a:cs typeface="Times New Roman" panose="02020603050405020304" pitchFamily="18" charset="0"/>
              </a:rPr>
              <a:t>The </a:t>
            </a:r>
            <a:r>
              <a:rPr lang="en-US" altLang="zh-CN" sz="1300" b="1" dirty="0">
                <a:latin typeface="Times New Roman" panose="02020603050405020304" pitchFamily="18" charset="0"/>
                <a:cs typeface="Times New Roman" panose="02020603050405020304" pitchFamily="18" charset="0"/>
              </a:rPr>
              <a:t>medial axis</a:t>
            </a:r>
            <a:r>
              <a:rPr lang="en-US" altLang="zh-CN" sz="1300" dirty="0">
                <a:latin typeface="Times New Roman" panose="02020603050405020304" pitchFamily="18" charset="0"/>
                <a:cs typeface="Times New Roman" panose="02020603050405020304" pitchFamily="18" charset="0"/>
              </a:rPr>
              <a:t> of an shape is the set of all points having more than one </a:t>
            </a:r>
            <a:r>
              <a:rPr lang="en-US" altLang="zh-CN" sz="1300" b="1" dirty="0">
                <a:latin typeface="Times New Roman" panose="02020603050405020304" pitchFamily="18" charset="0"/>
                <a:cs typeface="Times New Roman" panose="02020603050405020304" pitchFamily="18" charset="0"/>
              </a:rPr>
              <a:t>closest</a:t>
            </a:r>
            <a:r>
              <a:rPr lang="en-US" altLang="zh-CN" sz="1300" dirty="0">
                <a:latin typeface="Times New Roman" panose="02020603050405020304" pitchFamily="18" charset="0"/>
                <a:cs typeface="Times New Roman" panose="02020603050405020304" pitchFamily="18" charset="0"/>
              </a:rPr>
              <a:t> point on the shape boundary. </a:t>
            </a:r>
          </a:p>
          <a:p>
            <a:r>
              <a:rPr lang="en-US" altLang="zh-CN" sz="1300" dirty="0">
                <a:latin typeface="Times New Roman" panose="02020603050405020304" pitchFamily="18" charset="0"/>
                <a:cs typeface="Times New Roman" panose="02020603050405020304" pitchFamily="18" charset="0"/>
              </a:rPr>
              <a:t>It is an abstraction of the space within the shape boundary. </a:t>
            </a:r>
          </a:p>
          <a:p>
            <a:r>
              <a:rPr lang="en-US" altLang="zh-CN" sz="1300" dirty="0">
                <a:latin typeface="Times New Roman" panose="02020603050405020304" pitchFamily="18" charset="0"/>
                <a:cs typeface="Times New Roman" panose="02020603050405020304" pitchFamily="18" charset="0"/>
              </a:rPr>
              <a:t>IBS is also a set of points with the same property as the medial axis. </a:t>
            </a:r>
          </a:p>
          <a:p>
            <a:r>
              <a:rPr lang="en-US" altLang="zh-CN" sz="1300" dirty="0">
                <a:latin typeface="Times New Roman" panose="02020603050405020304" pitchFamily="18" charset="0"/>
                <a:cs typeface="Times New Roman" panose="02020603050405020304" pitchFamily="18" charset="0"/>
              </a:rPr>
              <a:t>It can also be considered as an abstraction of the space between the objects. </a:t>
            </a:r>
          </a:p>
          <a:p>
            <a:endParaRPr lang="en-US" altLang="zh-CN" sz="1300"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idx="10"/>
          </p:nvPr>
        </p:nvSpPr>
        <p:spPr/>
        <p:txBody>
          <a:bodyPr/>
          <a:lstStyle/>
          <a:p>
            <a:pPr algn="r"/>
            <a:fld id="{9F8CEB48-63CC-4CC9-9DC1-15B6659EAE33}" type="slidenum">
              <a:rPr lang="en-GB" sz="1500"/>
              <a:t>8</a:t>
            </a:fld>
            <a:endParaRPr lang="en-GB"/>
          </a:p>
        </p:txBody>
      </p:sp>
    </p:spTree>
    <p:extLst>
      <p:ext uri="{BB962C8B-B14F-4D97-AF65-F5344CB8AC3E}">
        <p14:creationId xmlns:p14="http://schemas.microsoft.com/office/powerpoint/2010/main" val="222987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1138" y="531813"/>
            <a:ext cx="4733925" cy="26622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baseline="0" dirty="0" smtClean="0"/>
              <a:t>The scenes that I described before, whose difference cannot be described well by the Euclidean distance, can be easily distinguished using the IBS as the topologies and geometries of the IBS will be very different. </a:t>
            </a:r>
          </a:p>
        </p:txBody>
      </p:sp>
      <p:sp>
        <p:nvSpPr>
          <p:cNvPr id="4" name="Slide Number Placeholder 3"/>
          <p:cNvSpPr>
            <a:spLocks noGrp="1"/>
          </p:cNvSpPr>
          <p:nvPr>
            <p:ph type="sldNum" idx="10"/>
          </p:nvPr>
        </p:nvSpPr>
        <p:spPr/>
        <p:txBody>
          <a:bodyPr/>
          <a:lstStyle/>
          <a:p>
            <a:pPr algn="r"/>
            <a:fld id="{9F8CEB48-63CC-4CC9-9DC1-15B6659EAE33}" type="slidenum">
              <a:rPr lang="en-GB" sz="1500"/>
              <a:t>9</a:t>
            </a:fld>
            <a:endParaRPr lang="en-GB"/>
          </a:p>
        </p:txBody>
      </p:sp>
    </p:spTree>
    <p:extLst>
      <p:ext uri="{BB962C8B-B14F-4D97-AF65-F5344CB8AC3E}">
        <p14:creationId xmlns:p14="http://schemas.microsoft.com/office/powerpoint/2010/main" val="360520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920"/>
            <a:ext cx="8229240" cy="857160"/>
          </a:xfrm>
          <a:prstGeom prst="rect">
            <a:avLst/>
          </a:prstGeom>
        </p:spPr>
        <p:txBody>
          <a:bodyPr wrap="none" lIns="0" tIns="0" rIns="0" bIns="0" anchor="ctr"/>
          <a:lstStyle>
            <a:lvl1pPr algn="ctr">
              <a:defRPr sz="3200"/>
            </a:lvl1pPr>
          </a:lstStyle>
          <a:p>
            <a:endParaRPr dirty="0"/>
          </a:p>
        </p:txBody>
      </p:sp>
      <p:sp>
        <p:nvSpPr>
          <p:cNvPr id="6" name="PlaceHolder 2"/>
          <p:cNvSpPr>
            <a:spLocks noGrp="1"/>
          </p:cNvSpPr>
          <p:nvPr>
            <p:ph type="subTitle"/>
          </p:nvPr>
        </p:nvSpPr>
        <p:spPr>
          <a:xfrm>
            <a:off x="457200" y="1200240"/>
            <a:ext cx="8229240" cy="3394440"/>
          </a:xfrm>
          <a:prstGeom prst="rect">
            <a:avLst/>
          </a:prstGeom>
        </p:spPr>
        <p:txBody>
          <a:bodyPr wrap="none" lIns="0" tIns="0" rIns="0" bIns="0" anchor="ctr"/>
          <a:lstStyle>
            <a:lvl1pPr algn="l">
              <a:defRPr/>
            </a:lvl1pPr>
          </a:lstStyle>
          <a:p>
            <a:pPr algn="ctr"/>
            <a:endParaRPr dirty="0"/>
          </a:p>
        </p:txBody>
      </p:sp>
      <p:sp>
        <p:nvSpPr>
          <p:cNvPr id="2" name="Date Placeholder 1"/>
          <p:cNvSpPr>
            <a:spLocks noGrp="1"/>
          </p:cNvSpPr>
          <p:nvPr>
            <p:ph type="dt" idx="10"/>
          </p:nvPr>
        </p:nvSpPr>
        <p:spPr/>
        <p:txBody>
          <a:bodyPr/>
          <a:lstStyle/>
          <a:p>
            <a:endParaRPr lang="en-GB"/>
          </a:p>
        </p:txBody>
      </p:sp>
      <p:sp>
        <p:nvSpPr>
          <p:cNvPr id="3" name="Footer Placeholder 2"/>
          <p:cNvSpPr>
            <a:spLocks noGrp="1"/>
          </p:cNvSpPr>
          <p:nvPr>
            <p:ph type="ftr" idx="11"/>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2"/>
          <p:cNvSpPr>
            <a:spLocks noGrp="1"/>
          </p:cNvSpPr>
          <p:nvPr>
            <p:ph type="dt"/>
          </p:nvPr>
        </p:nvSpPr>
        <p:spPr>
          <a:xfrm>
            <a:off x="457200" y="4767120"/>
            <a:ext cx="2133360" cy="273600"/>
          </a:xfrm>
          <a:prstGeom prst="rect">
            <a:avLst/>
          </a:prstGeom>
        </p:spPr>
        <p:txBody>
          <a:bodyPr lIns="90000" tIns="45000" rIns="90000" bIns="45000"/>
          <a:lstStyle/>
          <a:p>
            <a:endParaRPr/>
          </a:p>
        </p:txBody>
      </p:sp>
      <p:sp>
        <p:nvSpPr>
          <p:cNvPr id="2" name="PlaceHolder 3"/>
          <p:cNvSpPr>
            <a:spLocks noGrp="1"/>
          </p:cNvSpPr>
          <p:nvPr>
            <p:ph type="ftr"/>
          </p:nvPr>
        </p:nvSpPr>
        <p:spPr>
          <a:xfrm>
            <a:off x="3124080" y="4767120"/>
            <a:ext cx="2895120" cy="273600"/>
          </a:xfrm>
          <a:prstGeom prst="rect">
            <a:avLst/>
          </a:prstGeom>
        </p:spPr>
        <p:txBody>
          <a:bodyPr lIns="90000" tIns="45000" rIns="90000" bIns="45000"/>
          <a:lstStyle/>
          <a:p>
            <a:endParaRPr/>
          </a:p>
        </p:txBody>
      </p:sp>
      <p:sp>
        <p:nvSpPr>
          <p:cNvPr id="3" name="PlaceHolder 4"/>
          <p:cNvSpPr>
            <a:spLocks noGrp="1"/>
          </p:cNvSpPr>
          <p:nvPr>
            <p:ph type="sldNum"/>
          </p:nvPr>
        </p:nvSpPr>
        <p:spPr>
          <a:xfrm>
            <a:off x="6553080" y="4767120"/>
            <a:ext cx="2133360" cy="273600"/>
          </a:xfrm>
          <a:prstGeom prst="rect">
            <a:avLst/>
          </a:prstGeom>
        </p:spPr>
        <p:txBody>
          <a:bodyPr lIns="90000" tIns="45000" rIns="90000" bIns="45000"/>
          <a:lstStyle/>
          <a:p>
            <a:fld id="{7D9FB01D-2A53-40E0-BBEA-FC4BBA8831A2}" type="slidenum">
              <a:rPr lang="en-GB">
                <a:solidFill>
                  <a:srgbClr val="000000"/>
                </a:solidFill>
                <a:latin typeface="Calibri"/>
              </a:rPr>
              <a:t>‹#›</a:t>
            </a:fld>
            <a:endParaRPr dirty="0"/>
          </a:p>
        </p:txBody>
      </p:sp>
      <p:sp>
        <p:nvSpPr>
          <p:cNvPr id="7" name="Title Placeholder 6"/>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8" name="Text Placeholder 7"/>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74" r:id="rId2"/>
  </p:sldLayoutIdLst>
  <p:timing>
    <p:tnLst>
      <p:par>
        <p:cTn id="1" dur="indefinite" restart="never" nodeType="tmRoot"/>
      </p:par>
    </p:tnLst>
  </p:timing>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file://localhost/Users/toddszymanski/Documents/01%20Work/S2014/Presenter%20Slides/S14_Logo1920.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file://localhost/Users/toddszymanski/Documents/01%20Work/S2014/Presenter%20Slides/S14_LogoH_TS2.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5.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14_Logo192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r:link="rId4"/>
              <a:stretch>
                <a:fillRect/>
              </a:stretch>
            </p:blipFill>
          </mc:Choice>
          <mc:Fallback>
            <p:blipFill>
              <a:blip r:embed="rId5" r:link="rId4"/>
              <a:stretch>
                <a:fillRect/>
              </a:stretch>
            </p:blipFill>
          </mc:Fallback>
        </mc:AlternateContent>
        <p:spPr>
          <a:xfrm>
            <a:off x="917676" y="-81936"/>
            <a:ext cx="7315200" cy="5486400"/>
          </a:xfrm>
          <a:prstGeom prst="rect">
            <a:avLst/>
          </a:prstGeom>
        </p:spPr>
      </p:pic>
    </p:spTree>
    <p:extLst>
      <p:ext uri="{BB962C8B-B14F-4D97-AF65-F5344CB8AC3E}">
        <p14:creationId xmlns:p14="http://schemas.microsoft.com/office/powerpoint/2010/main" val="22664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216000" y="144000"/>
            <a:ext cx="9576000" cy="856800"/>
          </a:xfrm>
          <a:prstGeom prst="rect">
            <a:avLst/>
          </a:prstGeom>
        </p:spPr>
        <p:txBody>
          <a:bodyPr lIns="90000" tIns="45000" rIns="90000" bIns="45000"/>
          <a:lstStyle/>
          <a:p>
            <a:pPr algn="ctr"/>
            <a:r>
              <a:rPr lang="en-US" sz="4400" dirty="0" smtClean="0">
                <a:solidFill>
                  <a:srgbClr val="000000"/>
                </a:solidFill>
                <a:latin typeface="Calibri"/>
              </a:rPr>
              <a:t>Objective</a:t>
            </a:r>
            <a:endParaRPr dirty="0"/>
          </a:p>
        </p:txBody>
      </p:sp>
      <p:sp>
        <p:nvSpPr>
          <p:cNvPr id="6" name="TextShape 2"/>
          <p:cNvSpPr txBox="1"/>
          <p:nvPr/>
        </p:nvSpPr>
        <p:spPr>
          <a:xfrm>
            <a:off x="179512" y="720000"/>
            <a:ext cx="8964488" cy="1995766"/>
          </a:xfrm>
          <a:prstGeom prst="rect">
            <a:avLst/>
          </a:prstGeom>
        </p:spPr>
        <p:txBody>
          <a:bodyPr wrap="none" lIns="0" tIns="0" rIns="0" bIns="0" anchor="ctr"/>
          <a:lstStyle/>
          <a:p>
            <a:pPr marL="342900" indent="-342900">
              <a:buSzPct val="25000"/>
              <a:buFont typeface="Wingdings" panose="05000000000000000000" pitchFamily="2" charset="2"/>
              <a:buChar char="q"/>
            </a:pPr>
            <a:endParaRPr dirty="0"/>
          </a:p>
        </p:txBody>
      </p:sp>
      <p:sp>
        <p:nvSpPr>
          <p:cNvPr id="7" name="TextBox 6"/>
          <p:cNvSpPr txBox="1"/>
          <p:nvPr/>
        </p:nvSpPr>
        <p:spPr>
          <a:xfrm>
            <a:off x="388248" y="919723"/>
            <a:ext cx="8000176"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Apply our new representation IBS to 3D scenes</a:t>
            </a:r>
            <a:r>
              <a:rPr lang="en-GB" sz="3200" b="1" dirty="0"/>
              <a:t> </a:t>
            </a:r>
            <a:r>
              <a:rPr lang="en-GB" sz="3200" dirty="0" smtClean="0"/>
              <a:t>analysis</a:t>
            </a:r>
          </a:p>
        </p:txBody>
      </p:sp>
      <p:pic>
        <p:nvPicPr>
          <p:cNvPr id="8" name="Picture 7"/>
          <p:cNvPicPr/>
          <p:nvPr/>
        </p:nvPicPr>
        <p:blipFill>
          <a:blip r:embed="rId3"/>
          <a:stretch>
            <a:fillRect/>
          </a:stretch>
        </p:blipFill>
        <p:spPr>
          <a:xfrm>
            <a:off x="3203848" y="2314201"/>
            <a:ext cx="2016224" cy="2036428"/>
          </a:xfrm>
          <a:prstGeom prst="rect">
            <a:avLst/>
          </a:prstGeom>
          <a:ln>
            <a:noFill/>
          </a:ln>
        </p:spPr>
      </p:pic>
      <p:pic>
        <p:nvPicPr>
          <p:cNvPr id="11" name="Picture 2"/>
          <p:cNvPicPr/>
          <p:nvPr/>
        </p:nvPicPr>
        <p:blipFill>
          <a:blip r:embed="rId4"/>
          <a:stretch>
            <a:fillRect/>
          </a:stretch>
        </p:blipFill>
        <p:spPr>
          <a:xfrm>
            <a:off x="490351" y="2391900"/>
            <a:ext cx="2045528" cy="1881031"/>
          </a:xfrm>
          <a:prstGeom prst="rect">
            <a:avLst/>
          </a:prstGeom>
          <a:ln>
            <a:noFill/>
          </a:ln>
        </p:spPr>
      </p:pic>
      <p:pic>
        <p:nvPicPr>
          <p:cNvPr id="12" name="Picture 2"/>
          <p:cNvPicPr/>
          <p:nvPr/>
        </p:nvPicPr>
        <p:blipFill>
          <a:blip r:embed="rId5"/>
          <a:stretch>
            <a:fillRect/>
          </a:stretch>
        </p:blipFill>
        <p:spPr>
          <a:xfrm>
            <a:off x="5868144" y="2355835"/>
            <a:ext cx="3161064" cy="1964422"/>
          </a:xfrm>
          <a:prstGeom prst="rect">
            <a:avLst/>
          </a:prstGeom>
          <a:ln>
            <a:noFill/>
          </a:ln>
        </p:spPr>
      </p:pic>
      <p:sp>
        <p:nvSpPr>
          <p:cNvPr id="2" name="Rectangle 1"/>
          <p:cNvSpPr/>
          <p:nvPr/>
        </p:nvSpPr>
        <p:spPr>
          <a:xfrm>
            <a:off x="611560" y="4357370"/>
            <a:ext cx="2210862" cy="369332"/>
          </a:xfrm>
          <a:prstGeom prst="rect">
            <a:avLst/>
          </a:prstGeom>
        </p:spPr>
        <p:txBody>
          <a:bodyPr wrap="none">
            <a:spAutoFit/>
          </a:bodyPr>
          <a:lstStyle/>
          <a:p>
            <a:r>
              <a:rPr lang="en-GB" dirty="0" smtClean="0"/>
              <a:t>Scene classification</a:t>
            </a:r>
            <a:endParaRPr lang="en-GB" dirty="0"/>
          </a:p>
        </p:txBody>
      </p:sp>
      <p:sp>
        <p:nvSpPr>
          <p:cNvPr id="9" name="Rectangle 8"/>
          <p:cNvSpPr/>
          <p:nvPr/>
        </p:nvSpPr>
        <p:spPr>
          <a:xfrm>
            <a:off x="3563888" y="4367711"/>
            <a:ext cx="1864613" cy="646331"/>
          </a:xfrm>
          <a:prstGeom prst="rect">
            <a:avLst/>
          </a:prstGeom>
        </p:spPr>
        <p:txBody>
          <a:bodyPr wrap="none">
            <a:spAutoFit/>
          </a:bodyPr>
          <a:lstStyle/>
          <a:p>
            <a:r>
              <a:rPr lang="en-GB" dirty="0" smtClean="0"/>
              <a:t>Scene structure </a:t>
            </a:r>
          </a:p>
          <a:p>
            <a:r>
              <a:rPr lang="en-GB" dirty="0" smtClean="0"/>
              <a:t>construction</a:t>
            </a:r>
            <a:endParaRPr lang="en-GB" dirty="0"/>
          </a:p>
        </p:txBody>
      </p:sp>
      <p:sp>
        <p:nvSpPr>
          <p:cNvPr id="10" name="Rectangle 9"/>
          <p:cNvSpPr/>
          <p:nvPr/>
        </p:nvSpPr>
        <p:spPr>
          <a:xfrm>
            <a:off x="6945974" y="4374492"/>
            <a:ext cx="1095172" cy="369332"/>
          </a:xfrm>
          <a:prstGeom prst="rect">
            <a:avLst/>
          </a:prstGeom>
        </p:spPr>
        <p:txBody>
          <a:bodyPr wrap="none">
            <a:spAutoFit/>
          </a:bodyPr>
          <a:lstStyle/>
          <a:p>
            <a:r>
              <a:rPr lang="en-GB" dirty="0" smtClean="0"/>
              <a:t>Retrieval</a:t>
            </a:r>
            <a:endParaRPr lang="en-GB" dirty="0"/>
          </a:p>
        </p:txBody>
      </p:sp>
    </p:spTree>
    <p:extLst>
      <p:ext uri="{BB962C8B-B14F-4D97-AF65-F5344CB8AC3E}">
        <p14:creationId xmlns:p14="http://schemas.microsoft.com/office/powerpoint/2010/main" val="18414115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29578"/>
            <a:ext cx="8136904" cy="4493538"/>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t>Basics of IBS</a:t>
            </a:r>
          </a:p>
          <a:p>
            <a:pPr marL="742950" lvl="1" indent="-285750">
              <a:buFont typeface="Arial" panose="020B0604020202020204" pitchFamily="34" charset="0"/>
              <a:buChar char="•"/>
            </a:pPr>
            <a:r>
              <a:rPr lang="en-GB" sz="2800" b="1" dirty="0" smtClean="0"/>
              <a:t>Computation</a:t>
            </a:r>
          </a:p>
          <a:p>
            <a:pPr marL="742950" lvl="1" indent="-285750">
              <a:buFont typeface="Arial" panose="020B0604020202020204" pitchFamily="34" charset="0"/>
              <a:buChar char="•"/>
            </a:pPr>
            <a:r>
              <a:rPr lang="en-GB" sz="2800" b="1" dirty="0" smtClean="0"/>
              <a:t>Features</a:t>
            </a:r>
          </a:p>
          <a:p>
            <a:pPr lvl="1"/>
            <a:endParaRPr lang="en-GB" sz="2800" dirty="0" smtClean="0"/>
          </a:p>
          <a:p>
            <a:pPr marL="285750" indent="-285750">
              <a:buFont typeface="Arial" panose="020B0604020202020204" pitchFamily="34" charset="0"/>
              <a:buChar char="•"/>
            </a:pPr>
            <a:r>
              <a:rPr lang="en-GB" sz="3200" dirty="0" smtClean="0">
                <a:solidFill>
                  <a:schemeClr val="tx1">
                    <a:lumMod val="50000"/>
                    <a:lumOff val="50000"/>
                  </a:schemeClr>
                </a:solidFill>
              </a:rPr>
              <a:t>Applications</a:t>
            </a:r>
          </a:p>
          <a:p>
            <a:pPr marL="742950" lvl="1" indent="-285750">
              <a:buFont typeface="Arial" panose="020B0604020202020204" pitchFamily="34" charset="0"/>
              <a:buChar char="•"/>
            </a:pPr>
            <a:r>
              <a:rPr lang="en-GB" sz="2800" dirty="0" smtClean="0">
                <a:solidFill>
                  <a:schemeClr val="tx1">
                    <a:lumMod val="50000"/>
                    <a:lumOff val="50000"/>
                  </a:schemeClr>
                </a:solidFill>
              </a:rPr>
              <a:t>Scene classification</a:t>
            </a:r>
          </a:p>
          <a:p>
            <a:pPr marL="742950" lvl="1" indent="-285750">
              <a:buFont typeface="Arial" panose="020B0604020202020204" pitchFamily="34" charset="0"/>
              <a:buChar char="•"/>
            </a:pPr>
            <a:r>
              <a:rPr lang="en-GB" sz="2800" dirty="0" smtClean="0">
                <a:solidFill>
                  <a:schemeClr val="tx1">
                    <a:lumMod val="50000"/>
                    <a:lumOff val="50000"/>
                  </a:schemeClr>
                </a:solidFill>
              </a:rPr>
              <a:t>Scene structure analysis</a:t>
            </a:r>
          </a:p>
          <a:p>
            <a:pPr marL="742950" lvl="1" indent="-285750">
              <a:buFont typeface="Arial" panose="020B0604020202020204" pitchFamily="34" charset="0"/>
              <a:buChar char="•"/>
            </a:pPr>
            <a:r>
              <a:rPr lang="en-GB" sz="2800" dirty="0" smtClean="0">
                <a:solidFill>
                  <a:schemeClr val="tx1">
                    <a:lumMod val="50000"/>
                    <a:lumOff val="50000"/>
                  </a:schemeClr>
                </a:solidFill>
              </a:rPr>
              <a:t>Spatial relationship based retrieval</a:t>
            </a:r>
            <a:r>
              <a:rPr lang="en-GB" sz="3200" dirty="0" smtClean="0">
                <a:solidFill>
                  <a:schemeClr val="tx1">
                    <a:lumMod val="50000"/>
                    <a:lumOff val="50000"/>
                  </a:schemeClr>
                </a:solidFill>
              </a:rPr>
              <a:t> </a:t>
            </a:r>
          </a:p>
          <a:p>
            <a:pPr marL="742950" lvl="1" indent="-285750">
              <a:buFont typeface="Arial" panose="020B0604020202020204" pitchFamily="34" charset="0"/>
              <a:buChar char="•"/>
            </a:pPr>
            <a:endParaRPr lang="en-GB" sz="3200" dirty="0" smtClean="0">
              <a:solidFill>
                <a:schemeClr val="tx1">
                  <a:lumMod val="50000"/>
                  <a:lumOff val="50000"/>
                </a:schemeClr>
              </a:solidFill>
            </a:endParaRPr>
          </a:p>
          <a:p>
            <a:endParaRPr lang="en-GB" dirty="0"/>
          </a:p>
        </p:txBody>
      </p:sp>
      <p:sp>
        <p:nvSpPr>
          <p:cNvPr id="2" name="Title 1"/>
          <p:cNvSpPr>
            <a:spLocks noGrp="1"/>
          </p:cNvSpPr>
          <p:nvPr>
            <p:ph type="title"/>
          </p:nvPr>
        </p:nvSpPr>
        <p:spPr>
          <a:xfrm>
            <a:off x="2483768" y="0"/>
            <a:ext cx="4186448" cy="857160"/>
          </a:xfrm>
        </p:spPr>
        <p:txBody>
          <a:bodyPr/>
          <a:lstStyle/>
          <a:p>
            <a:r>
              <a:rPr lang="en-GB" sz="4400" dirty="0" smtClean="0"/>
              <a:t>Overview</a:t>
            </a:r>
            <a:endParaRPr lang="en-GB" sz="4400" dirty="0"/>
          </a:p>
        </p:txBody>
      </p:sp>
      <p:pic>
        <p:nvPicPr>
          <p:cNvPr id="3" name="音频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4440238"/>
            <a:ext cx="487362" cy="487362"/>
          </a:xfrm>
          <a:prstGeom prst="rect">
            <a:avLst/>
          </a:prstGeom>
        </p:spPr>
      </p:pic>
    </p:spTree>
    <p:extLst>
      <p:ext uri="{BB962C8B-B14F-4D97-AF65-F5344CB8AC3E}">
        <p14:creationId xmlns:p14="http://schemas.microsoft.com/office/powerpoint/2010/main" val="3441484940"/>
      </p:ext>
    </p:extLst>
  </p:cSld>
  <p:clrMapOvr>
    <a:masterClrMapping/>
  </p:clrMapOvr>
  <mc:AlternateContent xmlns:mc="http://schemas.openxmlformats.org/markup-compatibility/2006" xmlns:p14="http://schemas.microsoft.com/office/powerpoint/2010/main">
    <mc:Choice Requires="p14">
      <p:transition spd="slow" p14:dur="2000" advTm="21"/>
    </mc:Choice>
    <mc:Fallback xmlns="">
      <p:transition spd="slow" advTm="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05920"/>
            <a:ext cx="8229240" cy="856800"/>
          </a:xfrm>
          <a:prstGeom prst="rect">
            <a:avLst/>
          </a:prstGeom>
        </p:spPr>
        <p:txBody>
          <a:bodyPr lIns="90000" tIns="45000" rIns="90000" bIns="45000"/>
          <a:lstStyle/>
          <a:p>
            <a:pPr algn="ctr"/>
            <a:r>
              <a:rPr lang="en-US" sz="4400" dirty="0" smtClean="0">
                <a:solidFill>
                  <a:srgbClr val="000000"/>
                </a:solidFill>
                <a:latin typeface="Calibri"/>
              </a:rPr>
              <a:t>Computation of IBS</a:t>
            </a:r>
            <a:endParaRPr dirty="0"/>
          </a:p>
        </p:txBody>
      </p:sp>
      <p:grpSp>
        <p:nvGrpSpPr>
          <p:cNvPr id="7" name="Group 6"/>
          <p:cNvGrpSpPr/>
          <p:nvPr/>
        </p:nvGrpSpPr>
        <p:grpSpPr>
          <a:xfrm>
            <a:off x="174764" y="1201389"/>
            <a:ext cx="1800199" cy="3252191"/>
            <a:chOff x="35496" y="1263775"/>
            <a:chExt cx="1800199" cy="3252191"/>
          </a:xfrm>
        </p:grpSpPr>
        <p:sp>
          <p:nvSpPr>
            <p:cNvPr id="2" name="TextBox 1"/>
            <p:cNvSpPr txBox="1"/>
            <p:nvPr/>
          </p:nvSpPr>
          <p:spPr>
            <a:xfrm>
              <a:off x="395536" y="1263775"/>
              <a:ext cx="697627" cy="369332"/>
            </a:xfrm>
            <a:prstGeom prst="rect">
              <a:avLst/>
            </a:prstGeom>
            <a:noFill/>
          </p:spPr>
          <p:txBody>
            <a:bodyPr wrap="none" rtlCol="0">
              <a:spAutoFit/>
            </a:bodyPr>
            <a:lstStyle/>
            <a:p>
              <a:r>
                <a:rPr lang="en-GB" dirty="0" smtClean="0"/>
                <a:t>Input</a:t>
              </a: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30" y="1846783"/>
              <a:ext cx="1328530" cy="24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35496" y="1730174"/>
              <a:ext cx="1800199" cy="278579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2118980" y="1263775"/>
            <a:ext cx="2143938" cy="3189805"/>
            <a:chOff x="1760612" y="1298301"/>
            <a:chExt cx="2143938" cy="3189805"/>
          </a:xfrm>
        </p:grpSpPr>
        <p:sp>
          <p:nvSpPr>
            <p:cNvPr id="9" name="TextBox 8"/>
            <p:cNvSpPr txBox="1"/>
            <p:nvPr/>
          </p:nvSpPr>
          <p:spPr>
            <a:xfrm>
              <a:off x="1907704" y="1298301"/>
              <a:ext cx="1903150" cy="369332"/>
            </a:xfrm>
            <a:prstGeom prst="rect">
              <a:avLst/>
            </a:prstGeom>
            <a:noFill/>
          </p:spPr>
          <p:txBody>
            <a:bodyPr wrap="none" rtlCol="0">
              <a:spAutoFit/>
            </a:bodyPr>
            <a:lstStyle/>
            <a:p>
              <a:r>
                <a:rPr lang="en-GB" dirty="0" err="1" smtClean="0"/>
                <a:t>Voronoi</a:t>
              </a:r>
              <a:r>
                <a:rPr lang="en-GB" dirty="0" smtClean="0"/>
                <a:t> Diagram</a:t>
              </a:r>
              <a:endParaRPr lang="en-GB"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007" y="1729188"/>
              <a:ext cx="2090543" cy="264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a:xfrm>
              <a:off x="1760612" y="1702314"/>
              <a:ext cx="2143937" cy="278579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4486686" y="1140864"/>
            <a:ext cx="2426593" cy="3312716"/>
            <a:chOff x="4214242" y="1144568"/>
            <a:chExt cx="2426593" cy="3312716"/>
          </a:xfrm>
        </p:grpSpPr>
        <p:sp>
          <p:nvSpPr>
            <p:cNvPr id="10" name="TextBox 9"/>
            <p:cNvSpPr txBox="1"/>
            <p:nvPr/>
          </p:nvSpPr>
          <p:spPr>
            <a:xfrm>
              <a:off x="4480595" y="1144568"/>
              <a:ext cx="2160240" cy="523220"/>
            </a:xfrm>
            <a:prstGeom prst="rect">
              <a:avLst/>
            </a:prstGeom>
            <a:noFill/>
          </p:spPr>
          <p:txBody>
            <a:bodyPr wrap="square" rtlCol="0">
              <a:spAutoFit/>
            </a:bodyPr>
            <a:lstStyle/>
            <a:p>
              <a:r>
                <a:rPr lang="en-GB" sz="1400" dirty="0" smtClean="0"/>
                <a:t>Select </a:t>
              </a:r>
              <a:r>
                <a:rPr lang="en-GB" sz="1400" dirty="0" err="1" smtClean="0"/>
                <a:t>Voronoi</a:t>
              </a:r>
              <a:r>
                <a:rPr lang="en-GB" sz="1400" dirty="0" smtClean="0"/>
                <a:t> edges</a:t>
              </a:r>
            </a:p>
            <a:p>
              <a:r>
                <a:rPr lang="en-GB" sz="1400" dirty="0" smtClean="0"/>
                <a:t>between two parts</a:t>
              </a:r>
              <a:endParaRPr lang="en-GB" sz="1400" dirty="0"/>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1565" y="1744577"/>
              <a:ext cx="2138734" cy="27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4214242" y="1667788"/>
              <a:ext cx="2143937" cy="278579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6786277" y="1286771"/>
            <a:ext cx="2534933" cy="3155124"/>
            <a:chOff x="6609067" y="1283067"/>
            <a:chExt cx="2534933" cy="3155124"/>
          </a:xfrm>
        </p:grpSpPr>
        <p:sp>
          <p:nvSpPr>
            <p:cNvPr id="11" name="TextBox 10"/>
            <p:cNvSpPr txBox="1"/>
            <p:nvPr/>
          </p:nvSpPr>
          <p:spPr>
            <a:xfrm>
              <a:off x="6983760" y="1283067"/>
              <a:ext cx="2160240" cy="369332"/>
            </a:xfrm>
            <a:prstGeom prst="rect">
              <a:avLst/>
            </a:prstGeom>
            <a:noFill/>
          </p:spPr>
          <p:txBody>
            <a:bodyPr wrap="square" rtlCol="0">
              <a:spAutoFit/>
            </a:bodyPr>
            <a:lstStyle/>
            <a:p>
              <a:r>
                <a:rPr lang="en-GB" dirty="0" smtClean="0"/>
                <a:t>Resulting IBS</a:t>
              </a:r>
              <a:endParaRPr lang="en-GB" dirty="0"/>
            </a:p>
          </p:txBody>
        </p:sp>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7009" y="1825942"/>
              <a:ext cx="2105995" cy="251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6609067" y="1652399"/>
              <a:ext cx="2143937" cy="278579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52"/>
    </mc:Choice>
    <mc:Fallback xmlns="">
      <p:transition spd="slow" advTm="11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7200" y="205920"/>
            <a:ext cx="8229240" cy="856800"/>
          </a:xfrm>
          <a:prstGeom prst="rect">
            <a:avLst/>
          </a:prstGeom>
        </p:spPr>
        <p:txBody>
          <a:bodyPr lIns="90000" tIns="45000" rIns="90000" bIns="45000"/>
          <a:lstStyle/>
          <a:p>
            <a:pPr algn="ctr"/>
            <a:r>
              <a:rPr lang="en-US" sz="4400" dirty="0">
                <a:solidFill>
                  <a:srgbClr val="000000"/>
                </a:solidFill>
                <a:latin typeface="Calibri"/>
              </a:rPr>
              <a:t>IBS B</a:t>
            </a:r>
            <a:r>
              <a:rPr lang="en-US" sz="4400" dirty="0" smtClean="0">
                <a:solidFill>
                  <a:srgbClr val="000000"/>
                </a:solidFill>
                <a:latin typeface="Calibri"/>
              </a:rPr>
              <a:t>etween Two Objects</a:t>
            </a:r>
            <a:endParaRPr dirty="0"/>
          </a:p>
        </p:txBody>
      </p:sp>
      <p:pic>
        <p:nvPicPr>
          <p:cNvPr id="144" name="Picture 143"/>
          <p:cNvPicPr/>
          <p:nvPr/>
        </p:nvPicPr>
        <p:blipFill>
          <a:blip r:embed="rId3"/>
          <a:stretch>
            <a:fillRect/>
          </a:stretch>
        </p:blipFill>
        <p:spPr>
          <a:xfrm>
            <a:off x="0" y="1512000"/>
            <a:ext cx="9144000" cy="266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95"/>
    </mc:Choice>
    <mc:Fallback xmlns="">
      <p:transition spd="slow" advTm="9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457200" y="205920"/>
            <a:ext cx="8229240" cy="856800"/>
          </a:xfrm>
          <a:prstGeom prst="rect">
            <a:avLst/>
          </a:prstGeom>
        </p:spPr>
        <p:txBody>
          <a:bodyPr lIns="90000" tIns="45000" rIns="90000" bIns="45000"/>
          <a:lstStyle/>
          <a:p>
            <a:pPr algn="ctr"/>
            <a:r>
              <a:rPr lang="en-US" sz="4400" dirty="0">
                <a:solidFill>
                  <a:srgbClr val="000000"/>
                </a:solidFill>
                <a:latin typeface="Calibri"/>
              </a:rPr>
              <a:t>IBS </a:t>
            </a:r>
            <a:r>
              <a:rPr lang="en-US" sz="4400" dirty="0" smtClean="0">
                <a:solidFill>
                  <a:srgbClr val="000000"/>
                </a:solidFill>
                <a:latin typeface="Calibri"/>
              </a:rPr>
              <a:t>Between Multiple Objects</a:t>
            </a:r>
            <a:endParaRPr dirty="0"/>
          </a:p>
        </p:txBody>
      </p:sp>
      <p:pic>
        <p:nvPicPr>
          <p:cNvPr id="146" name="Picture 2"/>
          <p:cNvPicPr/>
          <p:nvPr/>
        </p:nvPicPr>
        <p:blipFill>
          <a:blip r:embed="rId3"/>
          <a:stretch>
            <a:fillRect/>
          </a:stretch>
        </p:blipFill>
        <p:spPr>
          <a:xfrm>
            <a:off x="457200" y="1194120"/>
            <a:ext cx="3592080" cy="3542760"/>
          </a:xfrm>
          <a:prstGeom prst="rect">
            <a:avLst/>
          </a:prstGeom>
          <a:ln>
            <a:noFill/>
          </a:ln>
        </p:spPr>
      </p:pic>
      <p:pic>
        <p:nvPicPr>
          <p:cNvPr id="147" name="Picture 3"/>
          <p:cNvPicPr/>
          <p:nvPr/>
        </p:nvPicPr>
        <p:blipFill>
          <a:blip r:embed="rId4"/>
          <a:stretch>
            <a:fillRect/>
          </a:stretch>
        </p:blipFill>
        <p:spPr>
          <a:xfrm>
            <a:off x="4660200" y="1194120"/>
            <a:ext cx="3533760" cy="3535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75"/>
    </mc:Choice>
    <mc:Fallback xmlns="">
      <p:transition spd="slow" advTm="7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74559" y="27165"/>
            <a:ext cx="8229240" cy="856800"/>
          </a:xfrm>
          <a:prstGeom prst="rect">
            <a:avLst/>
          </a:prstGeom>
        </p:spPr>
        <p:txBody>
          <a:bodyPr lIns="90000" tIns="45000" rIns="90000" bIns="45000"/>
          <a:lstStyle/>
          <a:p>
            <a:pPr algn="ctr"/>
            <a:r>
              <a:rPr lang="en-US" sz="4400" dirty="0" smtClean="0">
                <a:solidFill>
                  <a:srgbClr val="000000"/>
                </a:solidFill>
                <a:latin typeface="Calibri"/>
              </a:rPr>
              <a:t>IBS Features</a:t>
            </a:r>
            <a:endParaRPr sz="4400" dirty="0"/>
          </a:p>
        </p:txBody>
      </p:sp>
      <p:sp>
        <p:nvSpPr>
          <p:cNvPr id="14" name="TextBox 13"/>
          <p:cNvSpPr txBox="1"/>
          <p:nvPr/>
        </p:nvSpPr>
        <p:spPr>
          <a:xfrm>
            <a:off x="474558" y="1080849"/>
            <a:ext cx="8229241" cy="3354765"/>
          </a:xfrm>
          <a:prstGeom prst="rect">
            <a:avLst/>
          </a:prstGeom>
          <a:noFill/>
        </p:spPr>
        <p:txBody>
          <a:bodyPr wrap="square" rtlCol="0">
            <a:spAutoFit/>
          </a:bodyPr>
          <a:lstStyle/>
          <a:p>
            <a:r>
              <a:rPr lang="en-GB" sz="3200" dirty="0" smtClean="0"/>
              <a:t>Features of I</a:t>
            </a:r>
            <a:r>
              <a:rPr lang="en-US" altLang="zh-CN" sz="3200" dirty="0" smtClean="0"/>
              <a:t>BS which are useful for scene analysis:</a:t>
            </a:r>
            <a:endParaRPr lang="en-GB" sz="3200" dirty="0" smtClean="0"/>
          </a:p>
          <a:p>
            <a:endParaRPr lang="en-GB" sz="3200" b="1" dirty="0" smtClean="0"/>
          </a:p>
          <a:p>
            <a:pPr marL="742950" lvl="1" indent="-285750">
              <a:buFont typeface="Arial" panose="020B0604020202020204" pitchFamily="34" charset="0"/>
              <a:buChar char="•"/>
            </a:pPr>
            <a:r>
              <a:rPr lang="en-GB" sz="2800" dirty="0" smtClean="0"/>
              <a:t>Topological features (</a:t>
            </a:r>
            <a:r>
              <a:rPr lang="en-GB" sz="2800" dirty="0" err="1" smtClean="0"/>
              <a:t>Betti</a:t>
            </a:r>
            <a:r>
              <a:rPr lang="en-GB" sz="2800" dirty="0" smtClean="0"/>
              <a:t> numbers)</a:t>
            </a:r>
          </a:p>
          <a:p>
            <a:pPr lvl="1"/>
            <a:endParaRPr lang="en-GB" sz="2800" dirty="0" smtClean="0"/>
          </a:p>
          <a:p>
            <a:pPr marL="742950" lvl="1" indent="-285750">
              <a:buFont typeface="Arial" panose="020B0604020202020204" pitchFamily="34" charset="0"/>
              <a:buChar char="•"/>
            </a:pPr>
            <a:r>
              <a:rPr lang="en-GB" sz="2800" dirty="0" smtClean="0"/>
              <a:t>Geometric features (distance, direction, PFH)</a:t>
            </a:r>
          </a:p>
          <a:p>
            <a:pPr lvl="1"/>
            <a:endParaRPr lang="en-GB" sz="3200" dirty="0" smtClean="0"/>
          </a:p>
        </p:txBody>
      </p:sp>
    </p:spTree>
    <p:extLst>
      <p:ext uri="{BB962C8B-B14F-4D97-AF65-F5344CB8AC3E}">
        <p14:creationId xmlns:p14="http://schemas.microsoft.com/office/powerpoint/2010/main" val="1616766321"/>
      </p:ext>
    </p:extLst>
  </p:cSld>
  <p:clrMapOvr>
    <a:masterClrMapping/>
  </p:clrMapOvr>
  <mc:AlternateContent xmlns:mc="http://schemas.openxmlformats.org/markup-compatibility/2006" xmlns:p14="http://schemas.microsoft.com/office/powerpoint/2010/main">
    <mc:Choice Requires="p14">
      <p:transition spd="slow" p14:dur="2000" advTm="125"/>
    </mc:Choice>
    <mc:Fallback xmlns="">
      <p:transition spd="slow" advTm="12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05920"/>
            <a:ext cx="8435280" cy="856800"/>
          </a:xfrm>
          <a:prstGeom prst="rect">
            <a:avLst/>
          </a:prstGeom>
        </p:spPr>
        <p:txBody>
          <a:bodyPr lIns="90000" tIns="45000" rIns="90000" bIns="45000"/>
          <a:lstStyle/>
          <a:p>
            <a:pPr algn="ctr"/>
            <a:r>
              <a:rPr lang="en-US" sz="4000" dirty="0" smtClean="0">
                <a:solidFill>
                  <a:srgbClr val="000000"/>
                </a:solidFill>
                <a:latin typeface="Calibri"/>
              </a:rPr>
              <a:t>Topological Features: </a:t>
            </a:r>
            <a:r>
              <a:rPr lang="en-US" sz="4000" dirty="0" err="1" smtClean="0">
                <a:solidFill>
                  <a:srgbClr val="000000"/>
                </a:solidFill>
                <a:latin typeface="Calibri"/>
              </a:rPr>
              <a:t>Betti</a:t>
            </a:r>
            <a:r>
              <a:rPr lang="en-US" sz="4000" dirty="0" smtClean="0">
                <a:solidFill>
                  <a:srgbClr val="000000"/>
                </a:solidFill>
                <a:latin typeface="Calibri"/>
              </a:rPr>
              <a:t> Numbers</a:t>
            </a:r>
            <a:endParaRPr sz="1600" dirty="0"/>
          </a:p>
        </p:txBody>
      </p:sp>
      <p:sp>
        <p:nvSpPr>
          <p:cNvPr id="151" name="CustomShape 2"/>
          <p:cNvSpPr/>
          <p:nvPr/>
        </p:nvSpPr>
        <p:spPr>
          <a:xfrm>
            <a:off x="505596" y="1275606"/>
            <a:ext cx="7676664" cy="943560"/>
          </a:xfrm>
          <a:prstGeom prst="rect">
            <a:avLst/>
          </a:prstGeom>
          <a:noFill/>
          <a:ln>
            <a:noFill/>
          </a:ln>
        </p:spPr>
        <p:txBody>
          <a:bodyPr lIns="90000" tIns="45000" rIns="90000" bIns="45000"/>
          <a:lstStyle/>
          <a:p>
            <a:r>
              <a:rPr lang="en-GB" sz="2800" dirty="0" smtClean="0">
                <a:solidFill>
                  <a:srgbClr val="000000"/>
                </a:solidFill>
                <a:latin typeface="Calibri"/>
              </a:rPr>
              <a:t>b</a:t>
            </a:r>
            <a:r>
              <a:rPr lang="en-GB" dirty="0" smtClean="0">
                <a:solidFill>
                  <a:srgbClr val="000000"/>
                </a:solidFill>
                <a:latin typeface="Calibri"/>
              </a:rPr>
              <a:t>1: </a:t>
            </a:r>
            <a:r>
              <a:rPr lang="en-GB" sz="2800" dirty="0" smtClean="0">
                <a:solidFill>
                  <a:srgbClr val="000000"/>
                </a:solidFill>
                <a:latin typeface="Calibri"/>
              </a:rPr>
              <a:t>number of loops </a:t>
            </a:r>
          </a:p>
          <a:p>
            <a:r>
              <a:rPr lang="en-GB" sz="2800" dirty="0">
                <a:solidFill>
                  <a:srgbClr val="000000"/>
                </a:solidFill>
                <a:latin typeface="Calibri"/>
              </a:rPr>
              <a:t>b</a:t>
            </a:r>
            <a:r>
              <a:rPr lang="en-GB" dirty="0" smtClean="0">
                <a:solidFill>
                  <a:srgbClr val="000000"/>
                </a:solidFill>
                <a:latin typeface="Calibri"/>
              </a:rPr>
              <a:t>2: </a:t>
            </a:r>
            <a:r>
              <a:rPr lang="en-GB" sz="2800" dirty="0" smtClean="0">
                <a:solidFill>
                  <a:srgbClr val="000000"/>
                </a:solidFill>
                <a:latin typeface="Calibri"/>
              </a:rPr>
              <a:t>number of closed surfaces</a:t>
            </a:r>
            <a:endParaRPr sz="2800" dirty="0"/>
          </a:p>
        </p:txBody>
      </p:sp>
      <p:pic>
        <p:nvPicPr>
          <p:cNvPr id="152" name="Picture 2"/>
          <p:cNvPicPr/>
          <p:nvPr/>
        </p:nvPicPr>
        <p:blipFill>
          <a:blip r:embed="rId3"/>
          <a:stretch>
            <a:fillRect/>
          </a:stretch>
        </p:blipFill>
        <p:spPr>
          <a:xfrm>
            <a:off x="473477" y="2507462"/>
            <a:ext cx="2520720" cy="2069640"/>
          </a:xfrm>
          <a:prstGeom prst="rect">
            <a:avLst/>
          </a:prstGeom>
          <a:ln>
            <a:noFill/>
          </a:ln>
        </p:spPr>
      </p:pic>
      <p:pic>
        <p:nvPicPr>
          <p:cNvPr id="153" name="Picture 3"/>
          <p:cNvPicPr/>
          <p:nvPr/>
        </p:nvPicPr>
        <p:blipFill>
          <a:blip r:embed="rId4"/>
          <a:stretch>
            <a:fillRect/>
          </a:stretch>
        </p:blipFill>
        <p:spPr>
          <a:xfrm>
            <a:off x="3563888" y="2813822"/>
            <a:ext cx="1476000" cy="1456920"/>
          </a:xfrm>
          <a:prstGeom prst="rect">
            <a:avLst/>
          </a:prstGeom>
          <a:ln>
            <a:noFill/>
          </a:ln>
        </p:spPr>
      </p:pic>
      <p:sp>
        <p:nvSpPr>
          <p:cNvPr id="154" name="CustomShape 3"/>
          <p:cNvSpPr/>
          <p:nvPr/>
        </p:nvSpPr>
        <p:spPr>
          <a:xfrm>
            <a:off x="1193760" y="4495680"/>
            <a:ext cx="1443600" cy="364680"/>
          </a:xfrm>
          <a:prstGeom prst="rect">
            <a:avLst/>
          </a:prstGeom>
          <a:noFill/>
          <a:ln>
            <a:noFill/>
          </a:ln>
        </p:spPr>
        <p:txBody>
          <a:bodyPr lIns="90000" tIns="45000" rIns="90000" bIns="45000"/>
          <a:lstStyle/>
          <a:p>
            <a:r>
              <a:rPr lang="en-GB" dirty="0" smtClean="0">
                <a:solidFill>
                  <a:srgbClr val="000000"/>
                </a:solidFill>
                <a:latin typeface="Calibri"/>
              </a:rPr>
              <a:t>b</a:t>
            </a:r>
            <a:r>
              <a:rPr lang="en-GB" sz="1200" dirty="0" smtClean="0">
                <a:solidFill>
                  <a:srgbClr val="000000"/>
                </a:solidFill>
                <a:latin typeface="Calibri"/>
              </a:rPr>
              <a:t>1</a:t>
            </a:r>
            <a:r>
              <a:rPr lang="en-GB" dirty="0" smtClean="0">
                <a:solidFill>
                  <a:srgbClr val="000000"/>
                </a:solidFill>
                <a:latin typeface="Calibri"/>
              </a:rPr>
              <a:t> = 1</a:t>
            </a:r>
          </a:p>
          <a:p>
            <a:r>
              <a:rPr lang="en-GB" dirty="0">
                <a:solidFill>
                  <a:srgbClr val="000000"/>
                </a:solidFill>
                <a:latin typeface="Calibri"/>
              </a:rPr>
              <a:t>b</a:t>
            </a:r>
            <a:r>
              <a:rPr lang="en-GB" sz="1200" dirty="0" smtClean="0">
                <a:solidFill>
                  <a:srgbClr val="000000"/>
                </a:solidFill>
                <a:latin typeface="Calibri"/>
              </a:rPr>
              <a:t>2</a:t>
            </a:r>
            <a:r>
              <a:rPr lang="en-GB" dirty="0" smtClean="0">
                <a:solidFill>
                  <a:srgbClr val="000000"/>
                </a:solidFill>
                <a:latin typeface="Calibri"/>
              </a:rPr>
              <a:t> = 0</a:t>
            </a:r>
            <a:endParaRPr dirty="0"/>
          </a:p>
        </p:txBody>
      </p:sp>
      <p:sp>
        <p:nvSpPr>
          <p:cNvPr id="155" name="CustomShape 4"/>
          <p:cNvSpPr/>
          <p:nvPr/>
        </p:nvSpPr>
        <p:spPr>
          <a:xfrm>
            <a:off x="3958560" y="4495680"/>
            <a:ext cx="964800" cy="639000"/>
          </a:xfrm>
          <a:prstGeom prst="rect">
            <a:avLst/>
          </a:prstGeom>
          <a:noFill/>
          <a:ln>
            <a:noFill/>
          </a:ln>
        </p:spPr>
        <p:txBody>
          <a:bodyPr lIns="90000" tIns="45000" rIns="90000" bIns="45000"/>
          <a:lstStyle/>
          <a:p>
            <a:r>
              <a:rPr lang="en-GB" dirty="0">
                <a:solidFill>
                  <a:srgbClr val="000000"/>
                </a:solidFill>
                <a:latin typeface="Calibri"/>
              </a:rPr>
              <a:t>b</a:t>
            </a:r>
            <a:r>
              <a:rPr lang="en-GB" sz="1200" dirty="0" smtClean="0">
                <a:solidFill>
                  <a:srgbClr val="000000"/>
                </a:solidFill>
                <a:latin typeface="Calibri"/>
              </a:rPr>
              <a:t>1</a:t>
            </a:r>
            <a:r>
              <a:rPr lang="en-GB" dirty="0" smtClean="0">
                <a:solidFill>
                  <a:srgbClr val="000000"/>
                </a:solidFill>
                <a:latin typeface="Calibri"/>
              </a:rPr>
              <a:t> = 0</a:t>
            </a:r>
          </a:p>
          <a:p>
            <a:r>
              <a:rPr lang="en-GB" dirty="0">
                <a:solidFill>
                  <a:srgbClr val="000000"/>
                </a:solidFill>
                <a:latin typeface="Calibri"/>
              </a:rPr>
              <a:t>b</a:t>
            </a:r>
            <a:r>
              <a:rPr lang="en-GB" sz="1200" dirty="0" smtClean="0">
                <a:solidFill>
                  <a:srgbClr val="000000"/>
                </a:solidFill>
                <a:latin typeface="Calibri"/>
              </a:rPr>
              <a:t>2</a:t>
            </a:r>
            <a:r>
              <a:rPr lang="en-GB" dirty="0" smtClean="0">
                <a:solidFill>
                  <a:srgbClr val="000000"/>
                </a:solidFill>
                <a:latin typeface="Calibri"/>
              </a:rPr>
              <a:t> = 1</a:t>
            </a:r>
            <a:endParaRPr dirty="0"/>
          </a:p>
        </p:txBody>
      </p:sp>
      <p:sp>
        <p:nvSpPr>
          <p:cNvPr id="156" name="CustomShape 5"/>
          <p:cNvSpPr/>
          <p:nvPr/>
        </p:nvSpPr>
        <p:spPr>
          <a:xfrm>
            <a:off x="6721200" y="4495680"/>
            <a:ext cx="990360" cy="639000"/>
          </a:xfrm>
          <a:prstGeom prst="rect">
            <a:avLst/>
          </a:prstGeom>
          <a:noFill/>
          <a:ln>
            <a:noFill/>
          </a:ln>
        </p:spPr>
        <p:txBody>
          <a:bodyPr lIns="90000" tIns="45000" rIns="90000" bIns="45000"/>
          <a:lstStyle/>
          <a:p>
            <a:r>
              <a:rPr lang="en-GB" dirty="0">
                <a:solidFill>
                  <a:srgbClr val="000000"/>
                </a:solidFill>
                <a:latin typeface="Calibri"/>
              </a:rPr>
              <a:t>b</a:t>
            </a:r>
            <a:r>
              <a:rPr lang="en-GB" sz="1200" dirty="0" smtClean="0">
                <a:solidFill>
                  <a:srgbClr val="000000"/>
                </a:solidFill>
                <a:latin typeface="Calibri"/>
              </a:rPr>
              <a:t>1</a:t>
            </a:r>
            <a:r>
              <a:rPr lang="en-GB" dirty="0" smtClean="0">
                <a:solidFill>
                  <a:srgbClr val="000000"/>
                </a:solidFill>
                <a:latin typeface="Calibri"/>
              </a:rPr>
              <a:t> = 2</a:t>
            </a:r>
          </a:p>
          <a:p>
            <a:r>
              <a:rPr lang="en-GB" dirty="0" smtClean="0">
                <a:solidFill>
                  <a:srgbClr val="000000"/>
                </a:solidFill>
                <a:latin typeface="Calibri"/>
              </a:rPr>
              <a:t>b</a:t>
            </a:r>
            <a:r>
              <a:rPr lang="en-GB" sz="1200" dirty="0" smtClean="0">
                <a:solidFill>
                  <a:srgbClr val="000000"/>
                </a:solidFill>
                <a:latin typeface="Calibri"/>
              </a:rPr>
              <a:t>2</a:t>
            </a:r>
            <a:r>
              <a:rPr lang="en-GB" dirty="0" smtClean="0">
                <a:solidFill>
                  <a:srgbClr val="000000"/>
                </a:solidFill>
                <a:latin typeface="Calibri"/>
              </a:rPr>
              <a:t> = 1</a:t>
            </a:r>
            <a:endParaRPr dirty="0"/>
          </a:p>
        </p:txBody>
      </p:sp>
      <p:pic>
        <p:nvPicPr>
          <p:cNvPr id="157" name="Picture 2"/>
          <p:cNvPicPr/>
          <p:nvPr/>
        </p:nvPicPr>
        <p:blipFill>
          <a:blip r:embed="rId5"/>
          <a:stretch>
            <a:fillRect/>
          </a:stretch>
        </p:blipFill>
        <p:spPr>
          <a:xfrm>
            <a:off x="5639338" y="2813822"/>
            <a:ext cx="2720928" cy="1399054"/>
          </a:xfrm>
          <a:prstGeom prst="rect">
            <a:avLst/>
          </a:prstGeom>
          <a:ln>
            <a:noFill/>
          </a:ln>
        </p:spPr>
      </p:pic>
    </p:spTree>
    <p:extLst>
      <p:ext uri="{BB962C8B-B14F-4D97-AF65-F5344CB8AC3E}">
        <p14:creationId xmlns:p14="http://schemas.microsoft.com/office/powerpoint/2010/main" val="3281659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0541" y="551441"/>
            <a:ext cx="7726067" cy="4105867"/>
            <a:chOff x="544106" y="733864"/>
            <a:chExt cx="7726067" cy="4105867"/>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06" y="733864"/>
              <a:ext cx="7230790" cy="410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36887" y="2176838"/>
              <a:ext cx="817853" cy="646331"/>
            </a:xfrm>
            <a:prstGeom prst="rect">
              <a:avLst/>
            </a:prstGeom>
            <a:noFill/>
          </p:spPr>
          <p:txBody>
            <a:bodyPr wrap="none" rtlCol="0">
              <a:spAutoFit/>
            </a:bodyPr>
            <a:lstStyle/>
            <a:p>
              <a:r>
                <a:rPr lang="en-GB" dirty="0" smtClean="0"/>
                <a:t>b</a:t>
              </a:r>
              <a:r>
                <a:rPr lang="en-GB" sz="1200" dirty="0" smtClean="0"/>
                <a:t>1</a:t>
              </a:r>
              <a:r>
                <a:rPr lang="en-GB" dirty="0" smtClean="0"/>
                <a:t> = 0</a:t>
              </a:r>
            </a:p>
            <a:p>
              <a:r>
                <a:rPr lang="en-GB" dirty="0" smtClean="0"/>
                <a:t>b</a:t>
              </a:r>
              <a:r>
                <a:rPr lang="en-GB" sz="1200" dirty="0" smtClean="0"/>
                <a:t>2</a:t>
              </a:r>
              <a:r>
                <a:rPr lang="en-GB" dirty="0" smtClean="0"/>
                <a:t> = 0</a:t>
              </a:r>
              <a:endParaRPr lang="en-GB" dirty="0"/>
            </a:p>
          </p:txBody>
        </p:sp>
        <p:sp>
          <p:nvSpPr>
            <p:cNvPr id="8" name="TextBox 7"/>
            <p:cNvSpPr txBox="1"/>
            <p:nvPr/>
          </p:nvSpPr>
          <p:spPr>
            <a:xfrm>
              <a:off x="4581370" y="2124154"/>
              <a:ext cx="817853" cy="646331"/>
            </a:xfrm>
            <a:prstGeom prst="rect">
              <a:avLst/>
            </a:prstGeom>
            <a:noFill/>
          </p:spPr>
          <p:txBody>
            <a:bodyPr wrap="none" rtlCol="0">
              <a:spAutoFit/>
            </a:bodyPr>
            <a:lstStyle/>
            <a:p>
              <a:r>
                <a:rPr lang="en-GB" dirty="0" smtClean="0"/>
                <a:t>b</a:t>
              </a:r>
              <a:r>
                <a:rPr lang="en-GB" sz="1200" dirty="0" smtClean="0"/>
                <a:t>1</a:t>
              </a:r>
              <a:r>
                <a:rPr lang="en-GB" dirty="0" smtClean="0"/>
                <a:t> = 0</a:t>
              </a:r>
            </a:p>
            <a:p>
              <a:r>
                <a:rPr lang="en-GB" dirty="0" smtClean="0"/>
                <a:t>b</a:t>
              </a:r>
              <a:r>
                <a:rPr lang="en-GB" sz="1200" dirty="0" smtClean="0"/>
                <a:t>2</a:t>
              </a:r>
              <a:r>
                <a:rPr lang="en-GB" dirty="0" smtClean="0"/>
                <a:t> = 1</a:t>
              </a:r>
              <a:endParaRPr lang="en-GB" dirty="0"/>
            </a:p>
          </p:txBody>
        </p:sp>
        <p:sp>
          <p:nvSpPr>
            <p:cNvPr id="9" name="TextBox 8"/>
            <p:cNvSpPr txBox="1"/>
            <p:nvPr/>
          </p:nvSpPr>
          <p:spPr>
            <a:xfrm>
              <a:off x="7452320" y="2006072"/>
              <a:ext cx="817853" cy="646331"/>
            </a:xfrm>
            <a:prstGeom prst="rect">
              <a:avLst/>
            </a:prstGeom>
            <a:noFill/>
          </p:spPr>
          <p:txBody>
            <a:bodyPr wrap="none" rtlCol="0">
              <a:spAutoFit/>
            </a:bodyPr>
            <a:lstStyle/>
            <a:p>
              <a:r>
                <a:rPr lang="en-GB" dirty="0" smtClean="0"/>
                <a:t>b</a:t>
              </a:r>
              <a:r>
                <a:rPr lang="en-GB" sz="1200" dirty="0" smtClean="0"/>
                <a:t>1</a:t>
              </a:r>
              <a:r>
                <a:rPr lang="en-GB" dirty="0" smtClean="0"/>
                <a:t> = 1</a:t>
              </a:r>
            </a:p>
            <a:p>
              <a:r>
                <a:rPr lang="en-GB" dirty="0" smtClean="0"/>
                <a:t>b</a:t>
              </a:r>
              <a:r>
                <a:rPr lang="en-GB" sz="1200" dirty="0" smtClean="0"/>
                <a:t>2</a:t>
              </a:r>
              <a:r>
                <a:rPr lang="en-GB" dirty="0" smtClean="0"/>
                <a:t> = 0</a:t>
              </a:r>
              <a:endParaRPr lang="en-GB" dirty="0"/>
            </a:p>
          </p:txBody>
        </p:sp>
        <p:sp>
          <p:nvSpPr>
            <p:cNvPr id="10" name="TextBox 9"/>
            <p:cNvSpPr txBox="1"/>
            <p:nvPr/>
          </p:nvSpPr>
          <p:spPr>
            <a:xfrm>
              <a:off x="2189287" y="4193400"/>
              <a:ext cx="817853" cy="646331"/>
            </a:xfrm>
            <a:prstGeom prst="rect">
              <a:avLst/>
            </a:prstGeom>
            <a:noFill/>
          </p:spPr>
          <p:txBody>
            <a:bodyPr wrap="none" rtlCol="0">
              <a:spAutoFit/>
            </a:bodyPr>
            <a:lstStyle/>
            <a:p>
              <a:r>
                <a:rPr lang="en-GB" dirty="0" smtClean="0"/>
                <a:t>b</a:t>
              </a:r>
              <a:r>
                <a:rPr lang="en-GB" sz="1200" dirty="0" smtClean="0"/>
                <a:t>1</a:t>
              </a:r>
              <a:r>
                <a:rPr lang="en-GB" dirty="0" smtClean="0"/>
                <a:t> = 2</a:t>
              </a:r>
            </a:p>
            <a:p>
              <a:r>
                <a:rPr lang="en-GB" dirty="0" smtClean="0"/>
                <a:t>b</a:t>
              </a:r>
              <a:r>
                <a:rPr lang="en-GB" sz="1200" dirty="0" smtClean="0"/>
                <a:t>2</a:t>
              </a:r>
              <a:r>
                <a:rPr lang="en-GB" dirty="0" smtClean="0"/>
                <a:t> = 0</a:t>
              </a:r>
              <a:endParaRPr lang="en-GB" dirty="0"/>
            </a:p>
          </p:txBody>
        </p:sp>
        <p:sp>
          <p:nvSpPr>
            <p:cNvPr id="11" name="TextBox 10"/>
            <p:cNvSpPr txBox="1"/>
            <p:nvPr/>
          </p:nvSpPr>
          <p:spPr>
            <a:xfrm>
              <a:off x="4788024" y="4178457"/>
              <a:ext cx="817853" cy="646331"/>
            </a:xfrm>
            <a:prstGeom prst="rect">
              <a:avLst/>
            </a:prstGeom>
            <a:noFill/>
          </p:spPr>
          <p:txBody>
            <a:bodyPr wrap="none" rtlCol="0">
              <a:spAutoFit/>
            </a:bodyPr>
            <a:lstStyle/>
            <a:p>
              <a:r>
                <a:rPr lang="en-GB" dirty="0" smtClean="0"/>
                <a:t>b</a:t>
              </a:r>
              <a:r>
                <a:rPr lang="en-GB" sz="1200" dirty="0" smtClean="0"/>
                <a:t>1</a:t>
              </a:r>
              <a:r>
                <a:rPr lang="en-GB" dirty="0" smtClean="0"/>
                <a:t> = 3</a:t>
              </a:r>
            </a:p>
            <a:p>
              <a:r>
                <a:rPr lang="en-GB" dirty="0" smtClean="0"/>
                <a:t>b</a:t>
              </a:r>
              <a:r>
                <a:rPr lang="en-GB" sz="1200" dirty="0" smtClean="0"/>
                <a:t>2</a:t>
              </a:r>
              <a:r>
                <a:rPr lang="en-GB" dirty="0" smtClean="0"/>
                <a:t> = 0</a:t>
              </a:r>
              <a:endParaRPr lang="en-GB" dirty="0"/>
            </a:p>
          </p:txBody>
        </p:sp>
        <p:sp>
          <p:nvSpPr>
            <p:cNvPr id="12" name="TextBox 11"/>
            <p:cNvSpPr txBox="1"/>
            <p:nvPr/>
          </p:nvSpPr>
          <p:spPr>
            <a:xfrm>
              <a:off x="7452320" y="4178456"/>
              <a:ext cx="817853" cy="646331"/>
            </a:xfrm>
            <a:prstGeom prst="rect">
              <a:avLst/>
            </a:prstGeom>
            <a:noFill/>
          </p:spPr>
          <p:txBody>
            <a:bodyPr wrap="none" rtlCol="0">
              <a:spAutoFit/>
            </a:bodyPr>
            <a:lstStyle/>
            <a:p>
              <a:r>
                <a:rPr lang="en-GB" dirty="0" smtClean="0"/>
                <a:t>b</a:t>
              </a:r>
              <a:r>
                <a:rPr lang="en-GB" sz="1200" dirty="0" smtClean="0"/>
                <a:t>1</a:t>
              </a:r>
              <a:r>
                <a:rPr lang="en-GB" dirty="0" smtClean="0"/>
                <a:t> = 4</a:t>
              </a:r>
            </a:p>
            <a:p>
              <a:r>
                <a:rPr lang="en-GB" dirty="0" smtClean="0"/>
                <a:t>b</a:t>
              </a:r>
              <a:r>
                <a:rPr lang="en-GB" sz="1200" dirty="0" smtClean="0"/>
                <a:t>2</a:t>
              </a:r>
              <a:r>
                <a:rPr lang="en-GB" dirty="0" smtClean="0"/>
                <a:t> = 0</a:t>
              </a:r>
              <a:endParaRPr lang="en-GB" dirty="0"/>
            </a:p>
          </p:txBody>
        </p:sp>
      </p:grpSp>
      <p:sp>
        <p:nvSpPr>
          <p:cNvPr id="159" name="TextShape 1"/>
          <p:cNvSpPr txBox="1"/>
          <p:nvPr/>
        </p:nvSpPr>
        <p:spPr>
          <a:xfrm>
            <a:off x="474559" y="27165"/>
            <a:ext cx="8229240" cy="856800"/>
          </a:xfrm>
          <a:prstGeom prst="rect">
            <a:avLst/>
          </a:prstGeom>
        </p:spPr>
        <p:txBody>
          <a:bodyPr lIns="90000" tIns="45000" rIns="90000" bIns="45000"/>
          <a:lstStyle/>
          <a:p>
            <a:pPr algn="ctr"/>
            <a:r>
              <a:rPr lang="en-US" sz="4000" dirty="0" smtClean="0">
                <a:solidFill>
                  <a:srgbClr val="000000"/>
                </a:solidFill>
                <a:latin typeface="Calibri"/>
              </a:rPr>
              <a:t>Topological Features </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2000" advTm="125"/>
    </mc:Choice>
    <mc:Fallback xmlns="">
      <p:transition spd="slow" advTm="12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539552" y="51470"/>
            <a:ext cx="8229240" cy="856800"/>
          </a:xfrm>
          <a:prstGeom prst="rect">
            <a:avLst/>
          </a:prstGeom>
        </p:spPr>
        <p:txBody>
          <a:bodyPr lIns="90000" tIns="45000" rIns="90000" bIns="45000"/>
          <a:lstStyle/>
          <a:p>
            <a:pPr algn="ctr"/>
            <a:r>
              <a:rPr lang="en-US" sz="4000" dirty="0" smtClean="0">
                <a:solidFill>
                  <a:srgbClr val="000000"/>
                </a:solidFill>
                <a:latin typeface="Calibri"/>
              </a:rPr>
              <a:t>Geometric Features</a:t>
            </a:r>
            <a:endParaRPr sz="4000"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88355"/>
            <a:ext cx="3384375" cy="379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8"/>
          <p:cNvSpPr/>
          <p:nvPr/>
        </p:nvSpPr>
        <p:spPr>
          <a:xfrm rot="407793">
            <a:off x="3367512" y="1680808"/>
            <a:ext cx="126774" cy="104349"/>
          </a:xfrm>
          <a:prstGeom prst="ellipse">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rgbClr val="FFC000"/>
              </a:solidFill>
            </a:endParaRPr>
          </a:p>
        </p:txBody>
      </p:sp>
      <p:grpSp>
        <p:nvGrpSpPr>
          <p:cNvPr id="4" name="Group 3"/>
          <p:cNvGrpSpPr/>
          <p:nvPr/>
        </p:nvGrpSpPr>
        <p:grpSpPr>
          <a:xfrm>
            <a:off x="2746997" y="1764536"/>
            <a:ext cx="634836" cy="554625"/>
            <a:chOff x="2746997" y="1764536"/>
            <a:chExt cx="634836" cy="554625"/>
          </a:xfrm>
        </p:grpSpPr>
        <p:cxnSp>
          <p:nvCxnSpPr>
            <p:cNvPr id="5" name="直接箭头连接符 4"/>
            <p:cNvCxnSpPr>
              <a:stCxn id="17" idx="3"/>
            </p:cNvCxnSpPr>
            <p:nvPr/>
          </p:nvCxnSpPr>
          <p:spPr>
            <a:xfrm flipH="1">
              <a:off x="2975474" y="1764536"/>
              <a:ext cx="406359" cy="554625"/>
            </a:xfrm>
            <a:prstGeom prst="straightConnector1">
              <a:avLst/>
            </a:prstGeom>
            <a:ln w="28575">
              <a:solidFill>
                <a:schemeClr val="accent6">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6997" y="1871796"/>
              <a:ext cx="560048" cy="372806"/>
            </a:xfrm>
            <a:prstGeom prst="rect">
              <a:avLst/>
            </a:prstGeom>
            <a:noFill/>
          </p:spPr>
          <p:txBody>
            <a:bodyPr wrap="none" rtlCol="0">
              <a:spAutoFit/>
            </a:bodyPr>
            <a:lstStyle/>
            <a:p>
              <a:r>
                <a:rPr lang="en-US" altLang="zh-CN" sz="1400" b="1" dirty="0" smtClean="0">
                  <a:solidFill>
                    <a:schemeClr val="accent6">
                      <a:lumMod val="75000"/>
                    </a:schemeClr>
                  </a:solidFill>
                </a:rPr>
                <a:t>dis</a:t>
              </a:r>
              <a:endParaRPr lang="zh-CN" altLang="en-US" sz="1400" b="1" dirty="0">
                <a:solidFill>
                  <a:schemeClr val="accent6">
                    <a:lumMod val="75000"/>
                  </a:schemeClr>
                </a:solidFill>
              </a:endParaRPr>
            </a:p>
          </p:txBody>
        </p:sp>
      </p:grpSp>
      <p:grpSp>
        <p:nvGrpSpPr>
          <p:cNvPr id="6" name="Group 5"/>
          <p:cNvGrpSpPr/>
          <p:nvPr/>
        </p:nvGrpSpPr>
        <p:grpSpPr>
          <a:xfrm>
            <a:off x="2611133" y="1421614"/>
            <a:ext cx="756824" cy="311368"/>
            <a:chOff x="2611133" y="1421614"/>
            <a:chExt cx="756824" cy="311368"/>
          </a:xfrm>
        </p:grpSpPr>
        <p:cxnSp>
          <p:nvCxnSpPr>
            <p:cNvPr id="10" name="直接箭头连接符 9"/>
            <p:cNvCxnSpPr>
              <a:stCxn id="17" idx="2"/>
            </p:cNvCxnSpPr>
            <p:nvPr/>
          </p:nvCxnSpPr>
          <p:spPr>
            <a:xfrm flipH="1">
              <a:off x="2611133" y="1725800"/>
              <a:ext cx="756824" cy="7182"/>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5641" y="1421614"/>
              <a:ext cx="413896" cy="307777"/>
            </a:xfrm>
            <a:prstGeom prst="rect">
              <a:avLst/>
            </a:prstGeom>
            <a:noFill/>
          </p:spPr>
          <p:txBody>
            <a:bodyPr wrap="none" rtlCol="0">
              <a:spAutoFit/>
            </a:bodyPr>
            <a:lstStyle/>
            <a:p>
              <a:r>
                <a:rPr lang="en-US" altLang="zh-CN" sz="1400" b="1" dirty="0" err="1" smtClean="0">
                  <a:solidFill>
                    <a:schemeClr val="accent3">
                      <a:lumMod val="75000"/>
                    </a:schemeClr>
                  </a:solidFill>
                </a:rPr>
                <a:t>dir</a:t>
              </a:r>
              <a:endParaRPr lang="zh-CN" altLang="en-US" b="1" dirty="0">
                <a:solidFill>
                  <a:schemeClr val="accent3">
                    <a:lumMod val="75000"/>
                  </a:schemeClr>
                </a:solidFill>
              </a:endParaRPr>
            </a:p>
          </p:txBody>
        </p:sp>
      </p:grpSp>
      <p:grpSp>
        <p:nvGrpSpPr>
          <p:cNvPr id="7" name="Group 6"/>
          <p:cNvGrpSpPr/>
          <p:nvPr/>
        </p:nvGrpSpPr>
        <p:grpSpPr>
          <a:xfrm>
            <a:off x="3115267" y="1784789"/>
            <a:ext cx="805881" cy="949620"/>
            <a:chOff x="3115267" y="1784789"/>
            <a:chExt cx="805881" cy="949620"/>
          </a:xfrm>
        </p:grpSpPr>
        <p:sp>
          <p:nvSpPr>
            <p:cNvPr id="24" name="Oval 18"/>
            <p:cNvSpPr/>
            <p:nvPr/>
          </p:nvSpPr>
          <p:spPr>
            <a:xfrm rot="407793">
              <a:off x="3115267" y="2630060"/>
              <a:ext cx="126774" cy="104349"/>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rgbClr val="FFC000"/>
                </a:solidFill>
              </a:endParaRPr>
            </a:p>
          </p:txBody>
        </p:sp>
        <p:cxnSp>
          <p:nvCxnSpPr>
            <p:cNvPr id="18" name="直接箭头连接符 17"/>
            <p:cNvCxnSpPr>
              <a:stCxn id="17" idx="4"/>
              <a:endCxn id="24" idx="7"/>
            </p:cNvCxnSpPr>
            <p:nvPr/>
          </p:nvCxnSpPr>
          <p:spPr>
            <a:xfrm flipH="1">
              <a:off x="3227719" y="1784789"/>
              <a:ext cx="196732" cy="86589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07045" y="2244602"/>
              <a:ext cx="614103" cy="307777"/>
            </a:xfrm>
            <a:prstGeom prst="rect">
              <a:avLst/>
            </a:prstGeom>
            <a:noFill/>
          </p:spPr>
          <p:txBody>
            <a:bodyPr wrap="square" rtlCol="0">
              <a:spAutoFit/>
            </a:bodyPr>
            <a:lstStyle/>
            <a:p>
              <a:r>
                <a:rPr lang="en-US" altLang="zh-CN" sz="1400" b="1" dirty="0" smtClean="0">
                  <a:solidFill>
                    <a:schemeClr val="bg1"/>
                  </a:solidFill>
                </a:rPr>
                <a:t>PFH*</a:t>
              </a:r>
              <a:endParaRPr lang="zh-CN" altLang="en-US" sz="1400" b="1" dirty="0">
                <a:solidFill>
                  <a:schemeClr val="bg1"/>
                </a:solidFill>
              </a:endParaRPr>
            </a:p>
          </p:txBody>
        </p:sp>
      </p:grpSp>
      <p:sp>
        <p:nvSpPr>
          <p:cNvPr id="2" name="TextBox 1"/>
          <p:cNvSpPr txBox="1"/>
          <p:nvPr/>
        </p:nvSpPr>
        <p:spPr>
          <a:xfrm>
            <a:off x="333105" y="4773232"/>
            <a:ext cx="4804520" cy="338554"/>
          </a:xfrm>
          <a:prstGeom prst="rect">
            <a:avLst/>
          </a:prstGeom>
          <a:noFill/>
        </p:spPr>
        <p:txBody>
          <a:bodyPr wrap="none" rtlCol="0">
            <a:spAutoFit/>
          </a:bodyPr>
          <a:lstStyle/>
          <a:p>
            <a:r>
              <a:rPr lang="en-GB" sz="1600" dirty="0" smtClean="0"/>
              <a:t>*PFH: Point Feature Histogram [</a:t>
            </a:r>
            <a:r>
              <a:rPr lang="en-GB" sz="1600" dirty="0" err="1" smtClean="0"/>
              <a:t>Rusu</a:t>
            </a:r>
            <a:r>
              <a:rPr lang="en-GB" sz="1600" dirty="0" smtClean="0"/>
              <a:t> et al. 2008]</a:t>
            </a:r>
            <a:endParaRPr lang="en-GB" sz="1600" dirty="0"/>
          </a:p>
        </p:txBody>
      </p:sp>
      <p:grpSp>
        <p:nvGrpSpPr>
          <p:cNvPr id="12" name="Group 11"/>
          <p:cNvGrpSpPr/>
          <p:nvPr/>
        </p:nvGrpSpPr>
        <p:grpSpPr>
          <a:xfrm>
            <a:off x="4703864" y="1336606"/>
            <a:ext cx="4421416" cy="2809875"/>
            <a:chOff x="4703864" y="1336606"/>
            <a:chExt cx="4421416" cy="2809875"/>
          </a:xfrm>
        </p:grpSpPr>
        <p:sp>
          <p:nvSpPr>
            <p:cNvPr id="161" name="CustomShape 2"/>
            <p:cNvSpPr/>
            <p:nvPr/>
          </p:nvSpPr>
          <p:spPr>
            <a:xfrm>
              <a:off x="7711818" y="1793520"/>
              <a:ext cx="1413462" cy="364680"/>
            </a:xfrm>
            <a:prstGeom prst="rect">
              <a:avLst/>
            </a:prstGeom>
            <a:noFill/>
            <a:ln>
              <a:noFill/>
            </a:ln>
          </p:spPr>
          <p:txBody>
            <a:bodyPr lIns="90000" tIns="45000" rIns="90000" bIns="45000"/>
            <a:lstStyle/>
            <a:p>
              <a:r>
                <a:rPr lang="en-GB" sz="2400" b="1" dirty="0">
                  <a:solidFill>
                    <a:schemeClr val="accent6">
                      <a:lumMod val="75000"/>
                    </a:schemeClr>
                  </a:solidFill>
                  <a:latin typeface="Calibri"/>
                </a:rPr>
                <a:t>Distance</a:t>
              </a:r>
              <a:endParaRPr b="1" dirty="0">
                <a:solidFill>
                  <a:schemeClr val="accent6">
                    <a:lumMod val="75000"/>
                  </a:schemeClr>
                </a:solidFill>
              </a:endParaRPr>
            </a:p>
          </p:txBody>
        </p:sp>
        <p:sp>
          <p:nvSpPr>
            <p:cNvPr id="162" name="CustomShape 3"/>
            <p:cNvSpPr/>
            <p:nvPr/>
          </p:nvSpPr>
          <p:spPr>
            <a:xfrm>
              <a:off x="7711818" y="2643840"/>
              <a:ext cx="1213920" cy="364680"/>
            </a:xfrm>
            <a:prstGeom prst="rect">
              <a:avLst/>
            </a:prstGeom>
            <a:noFill/>
            <a:ln>
              <a:noFill/>
            </a:ln>
          </p:spPr>
          <p:txBody>
            <a:bodyPr wrap="none" lIns="90000" tIns="45000" rIns="90000" bIns="45000"/>
            <a:lstStyle/>
            <a:p>
              <a:r>
                <a:rPr lang="en-GB" sz="2400" b="1" dirty="0">
                  <a:solidFill>
                    <a:schemeClr val="accent3">
                      <a:lumMod val="50000"/>
                    </a:schemeClr>
                  </a:solidFill>
                  <a:latin typeface="Calibri"/>
                </a:rPr>
                <a:t>Direction</a:t>
              </a:r>
              <a:endParaRPr b="1" dirty="0">
                <a:solidFill>
                  <a:schemeClr val="accent3">
                    <a:lumMod val="50000"/>
                  </a:schemeClr>
                </a:solidFill>
              </a:endParaRPr>
            </a:p>
          </p:txBody>
        </p:sp>
        <p:sp>
          <p:nvSpPr>
            <p:cNvPr id="163" name="CustomShape 4"/>
            <p:cNvSpPr/>
            <p:nvPr/>
          </p:nvSpPr>
          <p:spPr>
            <a:xfrm>
              <a:off x="7871118" y="3615800"/>
              <a:ext cx="895320" cy="364680"/>
            </a:xfrm>
            <a:prstGeom prst="rect">
              <a:avLst/>
            </a:prstGeom>
            <a:noFill/>
            <a:ln>
              <a:noFill/>
            </a:ln>
          </p:spPr>
          <p:txBody>
            <a:bodyPr wrap="none" lIns="90000" tIns="45000" rIns="90000" bIns="45000"/>
            <a:lstStyle/>
            <a:p>
              <a:r>
                <a:rPr lang="en-GB" sz="2400" b="1" dirty="0">
                  <a:solidFill>
                    <a:srgbClr val="FF0000"/>
                  </a:solidFill>
                  <a:latin typeface="Calibri"/>
                </a:rPr>
                <a:t>Shape</a:t>
              </a:r>
              <a:endParaRPr b="1" dirty="0">
                <a:solidFill>
                  <a:srgbClr val="FF0000"/>
                </a:solidFill>
              </a:endParaRPr>
            </a:p>
          </p:txBody>
        </p:sp>
        <p:sp>
          <p:nvSpPr>
            <p:cNvPr id="13" name="Right Arrow 12"/>
            <p:cNvSpPr/>
            <p:nvPr/>
          </p:nvSpPr>
          <p:spPr>
            <a:xfrm>
              <a:off x="4716015" y="2812594"/>
              <a:ext cx="576064" cy="19944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9418946">
              <a:off x="4712958" y="2118014"/>
              <a:ext cx="576064" cy="19944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745189">
              <a:off x="4703864" y="3490919"/>
              <a:ext cx="576064" cy="19944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318" y="1336606"/>
              <a:ext cx="2095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advTm="207"/>
    </mc:Choice>
    <mc:Fallback xmlns="">
      <p:transition spd="slow" advTm="2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29578"/>
            <a:ext cx="8136904" cy="449353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solidFill>
                  <a:schemeClr val="bg1">
                    <a:lumMod val="50000"/>
                  </a:schemeClr>
                </a:solidFill>
              </a:rPr>
              <a:t>Basics of IBS</a:t>
            </a:r>
          </a:p>
          <a:p>
            <a:pPr marL="742950" lvl="1" indent="-285750">
              <a:buFont typeface="Arial" panose="020B0604020202020204" pitchFamily="34" charset="0"/>
              <a:buChar char="•"/>
            </a:pPr>
            <a:r>
              <a:rPr lang="en-GB" sz="2800" dirty="0" smtClean="0">
                <a:solidFill>
                  <a:schemeClr val="bg1">
                    <a:lumMod val="50000"/>
                  </a:schemeClr>
                </a:solidFill>
              </a:rPr>
              <a:t>Computation</a:t>
            </a:r>
          </a:p>
          <a:p>
            <a:pPr marL="742950" lvl="1" indent="-285750">
              <a:buFont typeface="Arial" panose="020B0604020202020204" pitchFamily="34" charset="0"/>
              <a:buChar char="•"/>
            </a:pPr>
            <a:r>
              <a:rPr lang="en-GB" sz="2800" dirty="0">
                <a:solidFill>
                  <a:schemeClr val="bg1">
                    <a:lumMod val="50000"/>
                  </a:schemeClr>
                </a:solidFill>
              </a:rPr>
              <a:t>F</a:t>
            </a:r>
            <a:r>
              <a:rPr lang="en-GB" sz="2800" dirty="0" smtClean="0">
                <a:solidFill>
                  <a:schemeClr val="bg1">
                    <a:lumMod val="50000"/>
                  </a:schemeClr>
                </a:solidFill>
              </a:rPr>
              <a:t>eatures</a:t>
            </a:r>
          </a:p>
          <a:p>
            <a:pPr lvl="1"/>
            <a:endParaRPr lang="en-GB" sz="2800" dirty="0" smtClean="0"/>
          </a:p>
          <a:p>
            <a:pPr marL="285750" indent="-285750">
              <a:buFont typeface="Arial" panose="020B0604020202020204" pitchFamily="34" charset="0"/>
              <a:buChar char="•"/>
            </a:pPr>
            <a:r>
              <a:rPr lang="en-GB" sz="3200" b="1" dirty="0" smtClean="0"/>
              <a:t>Applications</a:t>
            </a:r>
          </a:p>
          <a:p>
            <a:pPr marL="742950" lvl="1" indent="-285750">
              <a:buFont typeface="Arial" panose="020B0604020202020204" pitchFamily="34" charset="0"/>
              <a:buChar char="•"/>
            </a:pPr>
            <a:r>
              <a:rPr lang="en-GB" sz="2800" b="1" dirty="0" smtClean="0"/>
              <a:t>Scene classification</a:t>
            </a:r>
          </a:p>
          <a:p>
            <a:pPr marL="742950" lvl="1" indent="-285750">
              <a:buFont typeface="Arial" panose="020B0604020202020204" pitchFamily="34" charset="0"/>
              <a:buChar char="•"/>
            </a:pPr>
            <a:r>
              <a:rPr lang="en-GB" sz="2800" b="1" dirty="0" smtClean="0"/>
              <a:t>Scene structure analysis</a:t>
            </a:r>
          </a:p>
          <a:p>
            <a:pPr marL="742950" lvl="1" indent="-285750">
              <a:buFont typeface="Arial" panose="020B0604020202020204" pitchFamily="34" charset="0"/>
              <a:buChar char="•"/>
            </a:pPr>
            <a:r>
              <a:rPr lang="en-GB" sz="2800" b="1" dirty="0" smtClean="0"/>
              <a:t>Spatial relationship based retrieval</a:t>
            </a:r>
            <a:r>
              <a:rPr lang="en-GB" sz="3200" b="1" dirty="0" smtClean="0"/>
              <a:t> </a:t>
            </a:r>
          </a:p>
          <a:p>
            <a:pPr marL="742950" lvl="1" indent="-285750">
              <a:buFont typeface="Arial" panose="020B0604020202020204" pitchFamily="34" charset="0"/>
              <a:buChar char="•"/>
            </a:pPr>
            <a:endParaRPr lang="en-GB" sz="3200" b="1" dirty="0" smtClean="0"/>
          </a:p>
          <a:p>
            <a:endParaRPr lang="en-GB" dirty="0"/>
          </a:p>
        </p:txBody>
      </p:sp>
      <p:sp>
        <p:nvSpPr>
          <p:cNvPr id="2" name="Title 1"/>
          <p:cNvSpPr>
            <a:spLocks noGrp="1"/>
          </p:cNvSpPr>
          <p:nvPr>
            <p:ph type="title"/>
          </p:nvPr>
        </p:nvSpPr>
        <p:spPr>
          <a:xfrm>
            <a:off x="2339752" y="-27798"/>
            <a:ext cx="4186448" cy="857160"/>
          </a:xfrm>
        </p:spPr>
        <p:txBody>
          <a:bodyPr/>
          <a:lstStyle/>
          <a:p>
            <a:r>
              <a:rPr lang="en-GB" sz="4400" dirty="0" smtClean="0"/>
              <a:t>Overview</a:t>
            </a:r>
            <a:endParaRPr lang="en-GB" sz="4400" dirty="0"/>
          </a:p>
        </p:txBody>
      </p:sp>
    </p:spTree>
    <p:extLst>
      <p:ext uri="{BB962C8B-B14F-4D97-AF65-F5344CB8AC3E}">
        <p14:creationId xmlns:p14="http://schemas.microsoft.com/office/powerpoint/2010/main" val="1970642508"/>
      </p:ext>
    </p:extLst>
  </p:cSld>
  <p:clrMapOvr>
    <a:masterClrMapping/>
  </p:clrMapOvr>
  <mc:AlternateContent xmlns:mc="http://schemas.openxmlformats.org/markup-compatibility/2006" xmlns:p14="http://schemas.microsoft.com/office/powerpoint/2010/main">
    <mc:Choice Requires="p14">
      <p:transition spd="slow" p14:dur="2000" advTm="91"/>
    </mc:Choice>
    <mc:Fallback xmlns="">
      <p:transition spd="slow" advTm="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7652"/>
            <a:ext cx="3884777" cy="337778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64402" y="2485587"/>
            <a:ext cx="1935598" cy="1921915"/>
          </a:xfrm>
          <a:prstGeom prst="rect">
            <a:avLst/>
          </a:prstGeom>
          <a:noFill/>
        </p:spPr>
        <p:txBody>
          <a:bodyPr wrap="square" rtlCol="0" anchor="ctr">
            <a:noAutofit/>
          </a:bodyPr>
          <a:lstStyle/>
          <a:p>
            <a:pPr algn="ctr"/>
            <a:endParaRPr lang="en-US" dirty="0" smtClean="0">
              <a:solidFill>
                <a:srgbClr val="413B36"/>
              </a:solidFill>
            </a:endParaRPr>
          </a:p>
        </p:txBody>
      </p:sp>
      <p:pic>
        <p:nvPicPr>
          <p:cNvPr id="12" name="Picture 11" descr="S14_LogoH_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r:link="rId4"/>
              <a:stretch>
                <a:fillRect/>
              </a:stretch>
            </p:blipFill>
          </mc:Choice>
          <mc:Fallback>
            <p:blipFill>
              <a:blip r:embed="rId5" r:link="rId4"/>
              <a:stretch>
                <a:fillRect/>
              </a:stretch>
            </p:blipFill>
          </mc:Fallback>
        </mc:AlternateContent>
        <p:spPr>
          <a:xfrm>
            <a:off x="0" y="286192"/>
            <a:ext cx="10972800" cy="1234440"/>
          </a:xfrm>
          <a:prstGeom prst="rect">
            <a:avLst/>
          </a:prstGeom>
        </p:spPr>
      </p:pic>
      <p:pic>
        <p:nvPicPr>
          <p:cNvPr id="6" name="Picture 2"/>
          <p:cNvPicPr/>
          <p:nvPr/>
        </p:nvPicPr>
        <p:blipFill>
          <a:blip r:embed="rId6"/>
          <a:stretch>
            <a:fillRect/>
          </a:stretch>
        </p:blipFill>
        <p:spPr>
          <a:xfrm>
            <a:off x="1129500" y="2478960"/>
            <a:ext cx="1625400" cy="1625400"/>
          </a:xfrm>
          <a:prstGeom prst="rect">
            <a:avLst/>
          </a:prstGeom>
          <a:ln>
            <a:noFill/>
          </a:ln>
        </p:spPr>
      </p:pic>
      <p:sp>
        <p:nvSpPr>
          <p:cNvPr id="9" name="CustomShape 1"/>
          <p:cNvSpPr/>
          <p:nvPr/>
        </p:nvSpPr>
        <p:spPr>
          <a:xfrm>
            <a:off x="3885120" y="1551846"/>
            <a:ext cx="5258880" cy="3377520"/>
          </a:xfrm>
          <a:prstGeom prst="rect">
            <a:avLst/>
          </a:prstGeom>
          <a:noFill/>
          <a:ln w="25560">
            <a:noFill/>
          </a:ln>
        </p:spPr>
        <p:txBody>
          <a:bodyPr lIns="90000" tIns="45000" rIns="90000" bIns="45000" anchor="ctr"/>
          <a:lstStyle/>
          <a:p>
            <a:endParaRPr lang="en-GB" sz="4000" dirty="0" smtClean="0">
              <a:solidFill>
                <a:srgbClr val="000000"/>
              </a:solidFill>
              <a:latin typeface="Calibri"/>
            </a:endParaRPr>
          </a:p>
          <a:p>
            <a:r>
              <a:rPr lang="en-US" altLang="zh-CN" sz="3200" dirty="0">
                <a:solidFill>
                  <a:srgbClr val="000000"/>
                </a:solidFill>
                <a:latin typeface="Calibri"/>
              </a:rPr>
              <a:t>Indexing 3D Scenes Using the Interaction Bisector </a:t>
            </a:r>
            <a:r>
              <a:rPr lang="en-US" altLang="zh-CN" sz="3200" dirty="0" smtClean="0">
                <a:solidFill>
                  <a:srgbClr val="000000"/>
                </a:solidFill>
                <a:latin typeface="Calibri"/>
              </a:rPr>
              <a:t>Surface</a:t>
            </a:r>
          </a:p>
          <a:p>
            <a:endParaRPr lang="en-GB" dirty="0" smtClean="0">
              <a:solidFill>
                <a:srgbClr val="000000"/>
              </a:solidFill>
              <a:latin typeface="Calibri"/>
            </a:endParaRPr>
          </a:p>
          <a:p>
            <a:r>
              <a:rPr lang="en-GB" sz="2400" dirty="0" smtClean="0">
                <a:solidFill>
                  <a:srgbClr val="000000"/>
                </a:solidFill>
                <a:latin typeface="Calibri"/>
              </a:rPr>
              <a:t>Xi Zhao </a:t>
            </a:r>
            <a:endParaRPr sz="2400" dirty="0"/>
          </a:p>
          <a:p>
            <a:r>
              <a:rPr lang="en-GB" sz="2400" dirty="0">
                <a:solidFill>
                  <a:srgbClr val="000000"/>
                </a:solidFill>
                <a:latin typeface="Calibri"/>
              </a:rPr>
              <a:t>He Wang</a:t>
            </a:r>
            <a:endParaRPr sz="2400" dirty="0"/>
          </a:p>
          <a:p>
            <a:r>
              <a:rPr lang="en-GB" sz="2400" dirty="0" err="1">
                <a:solidFill>
                  <a:srgbClr val="000000"/>
                </a:solidFill>
                <a:latin typeface="Calibri"/>
              </a:rPr>
              <a:t>Taku</a:t>
            </a:r>
            <a:r>
              <a:rPr lang="en-GB" sz="2400" dirty="0">
                <a:solidFill>
                  <a:srgbClr val="000000"/>
                </a:solidFill>
                <a:latin typeface="Calibri"/>
              </a:rPr>
              <a:t> Komura</a:t>
            </a:r>
            <a:endParaRPr sz="2400" dirty="0"/>
          </a:p>
          <a:p>
            <a:endParaRPr sz="2400" dirty="0"/>
          </a:p>
          <a:p>
            <a:r>
              <a:rPr lang="en-GB" sz="2400" dirty="0" smtClean="0">
                <a:solidFill>
                  <a:srgbClr val="000000"/>
                </a:solidFill>
                <a:latin typeface="Calibri"/>
              </a:rPr>
              <a:t>University </a:t>
            </a:r>
            <a:r>
              <a:rPr lang="en-GB" sz="2400" dirty="0">
                <a:solidFill>
                  <a:srgbClr val="000000"/>
                </a:solidFill>
                <a:latin typeface="Calibri"/>
              </a:rPr>
              <a:t>of Edinburgh</a:t>
            </a:r>
            <a:endParaRPr sz="2400" dirty="0"/>
          </a:p>
          <a:p>
            <a:endParaRPr dirty="0"/>
          </a:p>
          <a:p>
            <a:endParaRPr dirty="0"/>
          </a:p>
        </p:txBody>
      </p:sp>
    </p:spTree>
    <p:extLst>
      <p:ext uri="{BB962C8B-B14F-4D97-AF65-F5344CB8AC3E}">
        <p14:creationId xmlns:p14="http://schemas.microsoft.com/office/powerpoint/2010/main" val="4266490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05920"/>
            <a:ext cx="8229240" cy="856800"/>
          </a:xfrm>
          <a:prstGeom prst="rect">
            <a:avLst/>
          </a:prstGeom>
        </p:spPr>
        <p:txBody>
          <a:bodyPr lIns="90000" tIns="45000" rIns="90000" bIns="45000"/>
          <a:lstStyle/>
          <a:p>
            <a:pPr algn="ctr"/>
            <a:r>
              <a:rPr lang="en-US" sz="4400">
                <a:solidFill>
                  <a:srgbClr val="000000"/>
                </a:solidFill>
                <a:latin typeface="Calibri"/>
              </a:rPr>
              <a:t>Classification</a:t>
            </a:r>
            <a:endParaRPr/>
          </a:p>
        </p:txBody>
      </p:sp>
      <p:pic>
        <p:nvPicPr>
          <p:cNvPr id="184" name="Picture 2"/>
          <p:cNvPicPr/>
          <p:nvPr/>
        </p:nvPicPr>
        <p:blipFill>
          <a:blip r:embed="rId4"/>
          <a:stretch>
            <a:fillRect/>
          </a:stretch>
        </p:blipFill>
        <p:spPr>
          <a:xfrm>
            <a:off x="306360" y="1351800"/>
            <a:ext cx="3327480" cy="3564720"/>
          </a:xfrm>
          <a:prstGeom prst="rect">
            <a:avLst/>
          </a:prstGeom>
          <a:ln>
            <a:noFill/>
          </a:ln>
        </p:spPr>
      </p:pic>
      <p:sp>
        <p:nvSpPr>
          <p:cNvPr id="186" name="CustomShape 2"/>
          <p:cNvSpPr/>
          <p:nvPr/>
        </p:nvSpPr>
        <p:spPr>
          <a:xfrm>
            <a:off x="336880" y="762540"/>
            <a:ext cx="1781280" cy="364680"/>
          </a:xfrm>
          <a:prstGeom prst="rect">
            <a:avLst/>
          </a:prstGeom>
          <a:noFill/>
          <a:ln>
            <a:noFill/>
          </a:ln>
        </p:spPr>
        <p:txBody>
          <a:bodyPr lIns="90000" tIns="45000" rIns="90000" bIns="45000"/>
          <a:lstStyle/>
          <a:p>
            <a:r>
              <a:rPr lang="en-GB" sz="2400" dirty="0">
                <a:solidFill>
                  <a:srgbClr val="000000"/>
                </a:solidFill>
                <a:latin typeface="+mj-lt"/>
              </a:rPr>
              <a:t>Database</a:t>
            </a:r>
            <a:endParaRPr sz="2400" dirty="0">
              <a:latin typeface="+mj-lt"/>
            </a:endParaRPr>
          </a:p>
        </p:txBody>
      </p:sp>
      <p:sp>
        <p:nvSpPr>
          <p:cNvPr id="187" name="CustomShape 3"/>
          <p:cNvSpPr/>
          <p:nvPr/>
        </p:nvSpPr>
        <p:spPr>
          <a:xfrm>
            <a:off x="4106520" y="1316880"/>
            <a:ext cx="3921864" cy="364680"/>
          </a:xfrm>
          <a:prstGeom prst="rect">
            <a:avLst/>
          </a:prstGeom>
          <a:noFill/>
          <a:ln>
            <a:noFill/>
          </a:ln>
        </p:spPr>
        <p:txBody>
          <a:bodyPr lIns="90000" tIns="45000" rIns="90000" bIns="45000"/>
          <a:lstStyle/>
          <a:p>
            <a:r>
              <a:rPr lang="en-GB" sz="2400" dirty="0" smtClean="0">
                <a:solidFill>
                  <a:srgbClr val="000000"/>
                </a:solidFill>
                <a:latin typeface="+mj-lt"/>
              </a:rPr>
              <a:t>Resulting confusion matrix</a:t>
            </a:r>
            <a:endParaRPr sz="2400" dirty="0">
              <a:latin typeface="+mj-lt"/>
            </a:endParaRP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610" y="1923678"/>
            <a:ext cx="4536504" cy="202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46668" y="4091136"/>
            <a:ext cx="1402948" cy="369332"/>
          </a:xfrm>
          <a:prstGeom prst="rect">
            <a:avLst/>
          </a:prstGeom>
          <a:noFill/>
        </p:spPr>
        <p:txBody>
          <a:bodyPr wrap="none" rtlCol="0">
            <a:spAutoFit/>
          </a:bodyPr>
          <a:lstStyle/>
          <a:p>
            <a:r>
              <a:rPr lang="en-GB" dirty="0" smtClean="0"/>
              <a:t>Our method</a:t>
            </a:r>
            <a:endParaRPr lang="en-GB" dirty="0"/>
          </a:p>
        </p:txBody>
      </p:sp>
      <p:sp>
        <p:nvSpPr>
          <p:cNvPr id="3" name="TextBox 2"/>
          <p:cNvSpPr txBox="1"/>
          <p:nvPr/>
        </p:nvSpPr>
        <p:spPr>
          <a:xfrm>
            <a:off x="6357027" y="4091136"/>
            <a:ext cx="1915909" cy="369332"/>
          </a:xfrm>
          <a:prstGeom prst="rect">
            <a:avLst/>
          </a:prstGeom>
          <a:noFill/>
        </p:spPr>
        <p:txBody>
          <a:bodyPr wrap="none" rtlCol="0">
            <a:spAutoFit/>
          </a:bodyPr>
          <a:lstStyle/>
          <a:p>
            <a:r>
              <a:rPr lang="en-GB" dirty="0" smtClean="0"/>
              <a:t>Previous method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613"/>
    </mc:Choice>
    <mc:Fallback xmlns="">
      <p:transition spd="slow" advTm="16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7"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683" y="1942357"/>
            <a:ext cx="2902317" cy="275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TextShape 1"/>
          <p:cNvSpPr txBox="1"/>
          <p:nvPr/>
        </p:nvSpPr>
        <p:spPr>
          <a:xfrm>
            <a:off x="457200" y="0"/>
            <a:ext cx="8229240" cy="856800"/>
          </a:xfrm>
          <a:prstGeom prst="rect">
            <a:avLst/>
          </a:prstGeom>
        </p:spPr>
        <p:txBody>
          <a:bodyPr lIns="90000" tIns="45000" rIns="90000" bIns="45000"/>
          <a:lstStyle/>
          <a:p>
            <a:pPr algn="ctr"/>
            <a:r>
              <a:rPr lang="en-US" sz="4400" dirty="0" smtClean="0">
                <a:solidFill>
                  <a:srgbClr val="000000"/>
                </a:solidFill>
                <a:latin typeface="Calibri"/>
              </a:rPr>
              <a:t>Building </a:t>
            </a:r>
            <a:r>
              <a:rPr lang="en-US" sz="4400" dirty="0">
                <a:solidFill>
                  <a:srgbClr val="000000"/>
                </a:solidFill>
                <a:latin typeface="Calibri"/>
              </a:rPr>
              <a:t>Scene Structure</a:t>
            </a:r>
            <a:endParaRPr dirty="0"/>
          </a:p>
        </p:txBody>
      </p:sp>
      <p:sp>
        <p:nvSpPr>
          <p:cNvPr id="192" name="CustomShape 3"/>
          <p:cNvSpPr/>
          <p:nvPr/>
        </p:nvSpPr>
        <p:spPr>
          <a:xfrm>
            <a:off x="5334072" y="1077222"/>
            <a:ext cx="2910336" cy="865135"/>
          </a:xfrm>
          <a:prstGeom prst="rect">
            <a:avLst/>
          </a:prstGeom>
          <a:noFill/>
          <a:ln>
            <a:noFill/>
          </a:ln>
        </p:spPr>
        <p:txBody>
          <a:bodyPr lIns="90000" tIns="45000" rIns="90000" bIns="45000"/>
          <a:lstStyle/>
          <a:p>
            <a:r>
              <a:rPr lang="en-GB" sz="2400" dirty="0" smtClean="0">
                <a:solidFill>
                  <a:srgbClr val="000000"/>
                </a:solidFill>
                <a:latin typeface="+mj-lt"/>
              </a:rPr>
              <a:t>Build scene structure by HAC method</a:t>
            </a:r>
            <a:endParaRPr dirty="0">
              <a:latin typeface="+mj-lt"/>
            </a:endParaRPr>
          </a:p>
        </p:txBody>
      </p:sp>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65" y="2067694"/>
            <a:ext cx="2267056" cy="215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886241" y="1098416"/>
            <a:ext cx="3258057" cy="3235255"/>
            <a:chOff x="1886241" y="1098416"/>
            <a:chExt cx="3258057" cy="3235255"/>
          </a:xfrm>
        </p:grpSpPr>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874" y="2538019"/>
              <a:ext cx="1892424" cy="179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465065" y="2981122"/>
              <a:ext cx="576064" cy="454723"/>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CustomShape 2"/>
            <p:cNvSpPr/>
            <p:nvPr/>
          </p:nvSpPr>
          <p:spPr>
            <a:xfrm>
              <a:off x="1886241" y="1098416"/>
              <a:ext cx="2731265" cy="969278"/>
            </a:xfrm>
            <a:prstGeom prst="rect">
              <a:avLst/>
            </a:prstGeom>
            <a:noFill/>
            <a:ln>
              <a:noFill/>
            </a:ln>
          </p:spPr>
          <p:txBody>
            <a:bodyPr lIns="90000" tIns="45000" rIns="90000" bIns="45000"/>
            <a:lstStyle/>
            <a:p>
              <a:r>
                <a:rPr lang="en-GB" sz="2400" dirty="0" smtClean="0">
                  <a:solidFill>
                    <a:srgbClr val="000000"/>
                  </a:solidFill>
                  <a:latin typeface="+mj-lt"/>
                </a:rPr>
                <a:t>Compute closeness matrix based on IBS</a:t>
              </a:r>
              <a:endParaRPr dirty="0">
                <a:latin typeface="+mj-lt"/>
              </a:endParaRPr>
            </a:p>
          </p:txBody>
        </p:sp>
      </p:grpSp>
      <p:sp>
        <p:nvSpPr>
          <p:cNvPr id="10" name="Right Arrow 9"/>
          <p:cNvSpPr/>
          <p:nvPr/>
        </p:nvSpPr>
        <p:spPr>
          <a:xfrm>
            <a:off x="5587329" y="2981120"/>
            <a:ext cx="576064" cy="454723"/>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873535781"/>
              </p:ext>
            </p:extLst>
          </p:nvPr>
        </p:nvGraphicFramePr>
        <p:xfrm>
          <a:off x="3131841" y="2269966"/>
          <a:ext cx="2158355" cy="1996791"/>
        </p:xfrm>
        <a:graphic>
          <a:graphicData uri="http://schemas.openxmlformats.org/drawingml/2006/table">
            <a:tbl>
              <a:tblPr firstRow="1" bandRow="1">
                <a:tableStyleId>{5C22544A-7EE6-4342-B048-85BDC9FD1C3A}</a:tableStyleId>
              </a:tblPr>
              <a:tblGrid>
                <a:gridCol w="431671"/>
                <a:gridCol w="431671"/>
                <a:gridCol w="426645"/>
                <a:gridCol w="436697"/>
                <a:gridCol w="431671"/>
              </a:tblGrid>
              <a:tr h="600906">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en-GB" sz="900" dirty="0" smtClean="0"/>
                    </a:p>
                    <a:p>
                      <a:endParaRPr lang="en-GB" sz="900" dirty="0"/>
                    </a:p>
                  </a:txBody>
                  <a:tcPr>
                    <a:noFill/>
                  </a:tcPr>
                </a:tc>
                <a:tc>
                  <a:txBody>
                    <a:bodyPr/>
                    <a:lstStyle/>
                    <a:p>
                      <a:endParaRPr lang="en-GB" sz="900" dirty="0"/>
                    </a:p>
                  </a:txBody>
                  <a:tcPr>
                    <a:noFill/>
                  </a:tcPr>
                </a:tc>
                <a:tc>
                  <a:txBody>
                    <a:bodyPr/>
                    <a:lstStyle/>
                    <a:p>
                      <a:endParaRPr lang="en-GB" sz="900" dirty="0"/>
                    </a:p>
                  </a:txBody>
                  <a:tcPr>
                    <a:noFill/>
                  </a:tcPr>
                </a:tc>
                <a:tc>
                  <a:txBody>
                    <a:bodyPr/>
                    <a:lstStyle/>
                    <a:p>
                      <a:endParaRPr lang="en-GB" sz="900" dirty="0"/>
                    </a:p>
                  </a:txBody>
                  <a:tcPr>
                    <a:noFill/>
                  </a:tcPr>
                </a:tc>
                <a:tc>
                  <a:txBody>
                    <a:bodyPr/>
                    <a:lstStyle/>
                    <a:p>
                      <a:endParaRPr lang="en-GB" sz="900" dirty="0"/>
                    </a:p>
                  </a:txBody>
                  <a:tcPr>
                    <a:noFill/>
                  </a:tcPr>
                </a:tc>
              </a:tr>
              <a:tr h="343375">
                <a:tc>
                  <a:txBody>
                    <a:bodyPr/>
                    <a:lstStyle/>
                    <a:p>
                      <a:pPr algn="ctr"/>
                      <a:endParaRPr lang="en-GB" sz="900" b="1" dirty="0"/>
                    </a:p>
                  </a:txBody>
                  <a:tcPr>
                    <a:noFill/>
                  </a:tcPr>
                </a:tc>
                <a:tc>
                  <a:txBody>
                    <a:bodyPr/>
                    <a:lstStyle/>
                    <a:p>
                      <a:pPr algn="ctr"/>
                      <a:r>
                        <a:rPr lang="en-GB" sz="900" b="1" dirty="0" smtClean="0"/>
                        <a:t>--</a:t>
                      </a:r>
                      <a:endParaRPr lang="en-GB" sz="900" b="1" dirty="0"/>
                    </a:p>
                  </a:txBody>
                  <a:tcPr/>
                </a:tc>
                <a:tc>
                  <a:txBody>
                    <a:bodyPr/>
                    <a:lstStyle/>
                    <a:p>
                      <a:pPr algn="ctr"/>
                      <a:r>
                        <a:rPr lang="en-GB" sz="900" b="1" dirty="0" smtClean="0"/>
                        <a:t>0.77</a:t>
                      </a:r>
                      <a:endParaRPr lang="en-GB" sz="900" b="1" dirty="0"/>
                    </a:p>
                  </a:txBody>
                  <a:tcPr/>
                </a:tc>
                <a:tc>
                  <a:txBody>
                    <a:bodyPr/>
                    <a:lstStyle/>
                    <a:p>
                      <a:pPr algn="ctr"/>
                      <a:r>
                        <a:rPr lang="en-GB" sz="900" b="1" dirty="0" smtClean="0"/>
                        <a:t>0.02</a:t>
                      </a:r>
                      <a:endParaRPr lang="en-GB" sz="900" b="1" dirty="0"/>
                    </a:p>
                  </a:txBody>
                  <a:tcPr/>
                </a:tc>
                <a:tc>
                  <a:txBody>
                    <a:bodyPr/>
                    <a:lstStyle/>
                    <a:p>
                      <a:pPr algn="ctr"/>
                      <a:r>
                        <a:rPr lang="en-GB" sz="900" b="1" dirty="0" smtClean="0"/>
                        <a:t>0</a:t>
                      </a:r>
                      <a:endParaRPr lang="en-GB" sz="900" b="1" dirty="0"/>
                    </a:p>
                  </a:txBody>
                  <a:tcPr/>
                </a:tc>
              </a:tr>
              <a:tr h="343375">
                <a:tc>
                  <a:txBody>
                    <a:bodyPr/>
                    <a:lstStyle/>
                    <a:p>
                      <a:pPr algn="ctr"/>
                      <a:endParaRPr lang="en-GB" sz="900" b="1" dirty="0"/>
                    </a:p>
                  </a:txBody>
                  <a:tcPr>
                    <a:noFill/>
                  </a:tcPr>
                </a:tc>
                <a:tc>
                  <a:txBody>
                    <a:bodyPr/>
                    <a:lstStyle/>
                    <a:p>
                      <a:pPr algn="ctr"/>
                      <a:r>
                        <a:rPr lang="en-GB" sz="900" b="1" dirty="0" smtClean="0"/>
                        <a:t>0.77</a:t>
                      </a:r>
                      <a:endParaRPr lang="en-GB" sz="900" b="1" dirty="0"/>
                    </a:p>
                  </a:txBody>
                  <a:tcPr/>
                </a:tc>
                <a:tc>
                  <a:txBody>
                    <a:bodyPr/>
                    <a:lstStyle/>
                    <a:p>
                      <a:pPr algn="ctr"/>
                      <a:r>
                        <a:rPr lang="en-GB" sz="900" b="1" dirty="0" smtClean="0"/>
                        <a:t>--</a:t>
                      </a:r>
                      <a:endParaRPr lang="en-GB" sz="900" b="1" dirty="0"/>
                    </a:p>
                  </a:txBody>
                  <a:tcPr/>
                </a:tc>
                <a:tc>
                  <a:txBody>
                    <a:bodyPr/>
                    <a:lstStyle/>
                    <a:p>
                      <a:pPr algn="ctr"/>
                      <a:r>
                        <a:rPr lang="en-GB" sz="900" b="1" dirty="0" smtClean="0"/>
                        <a:t>0.61</a:t>
                      </a:r>
                      <a:endParaRPr lang="en-GB" sz="900" b="1" dirty="0"/>
                    </a:p>
                  </a:txBody>
                  <a:tcPr/>
                </a:tc>
                <a:tc>
                  <a:txBody>
                    <a:bodyPr/>
                    <a:lstStyle/>
                    <a:p>
                      <a:pPr algn="ctr"/>
                      <a:r>
                        <a:rPr lang="en-GB" sz="900" b="1" dirty="0" smtClean="0"/>
                        <a:t>0.61</a:t>
                      </a:r>
                      <a:endParaRPr lang="en-GB" sz="900" b="1" dirty="0"/>
                    </a:p>
                  </a:txBody>
                  <a:tcPr/>
                </a:tc>
              </a:tr>
              <a:tr h="343375">
                <a:tc>
                  <a:txBody>
                    <a:bodyPr/>
                    <a:lstStyle/>
                    <a:p>
                      <a:pPr algn="ctr"/>
                      <a:endParaRPr lang="en-GB" sz="900" b="1" dirty="0"/>
                    </a:p>
                  </a:txBody>
                  <a:tcPr>
                    <a:noFill/>
                  </a:tcPr>
                </a:tc>
                <a:tc>
                  <a:txBody>
                    <a:bodyPr/>
                    <a:lstStyle/>
                    <a:p>
                      <a:pPr algn="ctr"/>
                      <a:r>
                        <a:rPr lang="en-GB" sz="900" b="1" dirty="0" smtClean="0"/>
                        <a:t>0.02</a:t>
                      </a:r>
                      <a:endParaRPr lang="en-GB" sz="900" b="1"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900" b="1" dirty="0" smtClean="0"/>
                        <a:t>0.61</a:t>
                      </a:r>
                    </a:p>
                    <a:p>
                      <a:pPr algn="ctr"/>
                      <a:endParaRPr lang="en-GB" sz="900" b="1" dirty="0"/>
                    </a:p>
                  </a:txBody>
                  <a:tcPr/>
                </a:tc>
                <a:tc>
                  <a:txBody>
                    <a:bodyPr/>
                    <a:lstStyle/>
                    <a:p>
                      <a:pPr algn="ctr"/>
                      <a:r>
                        <a:rPr lang="en-GB" sz="900" b="1" dirty="0" smtClean="0"/>
                        <a:t>--</a:t>
                      </a:r>
                      <a:endParaRPr lang="en-GB" sz="900" b="1" dirty="0"/>
                    </a:p>
                  </a:txBody>
                  <a:tcPr/>
                </a:tc>
                <a:tc>
                  <a:txBody>
                    <a:bodyPr/>
                    <a:lstStyle/>
                    <a:p>
                      <a:pPr algn="ctr"/>
                      <a:r>
                        <a:rPr lang="en-GB" sz="900" b="1" dirty="0" smtClean="0"/>
                        <a:t>0</a:t>
                      </a:r>
                      <a:endParaRPr lang="en-GB" sz="900" b="1" dirty="0"/>
                    </a:p>
                  </a:txBody>
                  <a:tcPr/>
                </a:tc>
              </a:tr>
              <a:tr h="343375">
                <a:tc>
                  <a:txBody>
                    <a:bodyPr/>
                    <a:lstStyle/>
                    <a:p>
                      <a:pPr algn="ctr"/>
                      <a:endParaRPr lang="en-GB" sz="900" b="1" dirty="0"/>
                    </a:p>
                  </a:txBody>
                  <a:tcPr>
                    <a:noFill/>
                  </a:tcPr>
                </a:tc>
                <a:tc>
                  <a:txBody>
                    <a:bodyPr/>
                    <a:lstStyle/>
                    <a:p>
                      <a:pPr algn="ctr"/>
                      <a:r>
                        <a:rPr lang="en-GB" sz="900" b="1" dirty="0" smtClean="0"/>
                        <a:t>0</a:t>
                      </a:r>
                      <a:endParaRPr lang="en-GB" sz="900" b="1" dirty="0"/>
                    </a:p>
                  </a:txBody>
                  <a:tcPr/>
                </a:tc>
                <a:tc>
                  <a:txBody>
                    <a:bodyPr/>
                    <a:lstStyle/>
                    <a:p>
                      <a:pPr algn="ctr"/>
                      <a:r>
                        <a:rPr lang="en-GB" sz="900" b="1" dirty="0" smtClean="0"/>
                        <a:t>0.61</a:t>
                      </a:r>
                      <a:endParaRPr lang="en-GB" sz="900" b="1" dirty="0"/>
                    </a:p>
                  </a:txBody>
                  <a:tcPr/>
                </a:tc>
                <a:tc>
                  <a:txBody>
                    <a:bodyPr/>
                    <a:lstStyle/>
                    <a:p>
                      <a:pPr algn="ctr"/>
                      <a:r>
                        <a:rPr lang="en-GB" sz="900" b="1" dirty="0" smtClean="0"/>
                        <a:t>0</a:t>
                      </a:r>
                      <a:endParaRPr lang="en-GB" sz="900" b="1" dirty="0"/>
                    </a:p>
                  </a:txBody>
                  <a:tcPr/>
                </a:tc>
                <a:tc>
                  <a:txBody>
                    <a:bodyPr/>
                    <a:lstStyle/>
                    <a:p>
                      <a:pPr algn="ctr"/>
                      <a:r>
                        <a:rPr lang="en-GB" sz="900" b="1" dirty="0" smtClean="0"/>
                        <a:t>--</a:t>
                      </a:r>
                      <a:endParaRPr lang="en-GB" sz="900" b="1" dirty="0"/>
                    </a:p>
                  </a:txBody>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54"/>
    </mc:Choice>
    <mc:Fallback xmlns="">
      <p:transition spd="slow" advTm="1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205920"/>
            <a:ext cx="8229240" cy="856800"/>
          </a:xfrm>
          <a:prstGeom prst="rect">
            <a:avLst/>
          </a:prstGeom>
        </p:spPr>
        <p:txBody>
          <a:bodyPr lIns="90000" tIns="45000" rIns="90000" bIns="45000"/>
          <a:lstStyle/>
          <a:p>
            <a:pPr algn="ctr"/>
            <a:r>
              <a:rPr lang="en-US" sz="4400">
                <a:solidFill>
                  <a:srgbClr val="000000"/>
                </a:solidFill>
                <a:latin typeface="Calibri"/>
              </a:rPr>
              <a:t>Retrieval of Object in the Scene</a:t>
            </a:r>
            <a:endParaRPr/>
          </a:p>
        </p:txBody>
      </p:sp>
      <p:pic>
        <p:nvPicPr>
          <p:cNvPr id="194" name="Picture 3"/>
          <p:cNvPicPr/>
          <p:nvPr/>
        </p:nvPicPr>
        <p:blipFill>
          <a:blip r:embed="rId3"/>
          <a:stretch>
            <a:fillRect/>
          </a:stretch>
        </p:blipFill>
        <p:spPr>
          <a:xfrm>
            <a:off x="5155200" y="1063080"/>
            <a:ext cx="2487960" cy="3301920"/>
          </a:xfrm>
          <a:prstGeom prst="rect">
            <a:avLst/>
          </a:prstGeom>
          <a:ln>
            <a:noFill/>
          </a:ln>
        </p:spPr>
      </p:pic>
      <p:pic>
        <p:nvPicPr>
          <p:cNvPr id="195" name="Picture 4"/>
          <p:cNvPicPr/>
          <p:nvPr/>
        </p:nvPicPr>
        <p:blipFill>
          <a:blip r:embed="rId4"/>
          <a:stretch>
            <a:fillRect/>
          </a:stretch>
        </p:blipFill>
        <p:spPr>
          <a:xfrm>
            <a:off x="1028520" y="1063080"/>
            <a:ext cx="2374200" cy="3301920"/>
          </a:xfrm>
          <a:prstGeom prst="rect">
            <a:avLst/>
          </a:prstGeom>
          <a:ln>
            <a:noFill/>
          </a:ln>
        </p:spPr>
      </p:pic>
      <p:sp>
        <p:nvSpPr>
          <p:cNvPr id="2" name="Left-Right Arrow 1"/>
          <p:cNvSpPr/>
          <p:nvPr/>
        </p:nvSpPr>
        <p:spPr>
          <a:xfrm>
            <a:off x="3707904" y="1347614"/>
            <a:ext cx="1296144" cy="360040"/>
          </a:xfrm>
          <a:prstGeom prst="lef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541" y="4353272"/>
            <a:ext cx="5723509" cy="79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38500" y="4633882"/>
            <a:ext cx="928459" cy="369332"/>
          </a:xfrm>
          <a:prstGeom prst="rect">
            <a:avLst/>
          </a:prstGeom>
          <a:noFill/>
        </p:spPr>
        <p:txBody>
          <a:bodyPr wrap="none" rtlCol="0">
            <a:spAutoFit/>
          </a:bodyPr>
          <a:lstStyle/>
          <a:p>
            <a:r>
              <a:rPr lang="en-US" altLang="zh-CN" dirty="0" smtClean="0"/>
              <a:t>Level 1</a:t>
            </a:r>
            <a:endParaRPr lang="zh-CN" altLang="en-US" dirty="0"/>
          </a:p>
        </p:txBody>
      </p:sp>
      <p:sp>
        <p:nvSpPr>
          <p:cNvPr id="10" name="TextBox 9"/>
          <p:cNvSpPr txBox="1"/>
          <p:nvPr/>
        </p:nvSpPr>
        <p:spPr>
          <a:xfrm>
            <a:off x="4368255" y="4633882"/>
            <a:ext cx="928459" cy="369332"/>
          </a:xfrm>
          <a:prstGeom prst="rect">
            <a:avLst/>
          </a:prstGeom>
          <a:noFill/>
        </p:spPr>
        <p:txBody>
          <a:bodyPr wrap="none" rtlCol="0">
            <a:spAutoFit/>
          </a:bodyPr>
          <a:lstStyle/>
          <a:p>
            <a:r>
              <a:rPr lang="en-US" altLang="zh-CN" dirty="0" smtClean="0"/>
              <a:t>Level 2</a:t>
            </a:r>
            <a:endParaRPr lang="zh-CN" altLang="en-US" dirty="0"/>
          </a:p>
        </p:txBody>
      </p:sp>
      <p:sp>
        <p:nvSpPr>
          <p:cNvPr id="11" name="TextBox 10"/>
          <p:cNvSpPr txBox="1"/>
          <p:nvPr/>
        </p:nvSpPr>
        <p:spPr>
          <a:xfrm>
            <a:off x="6588224" y="4601616"/>
            <a:ext cx="928459" cy="369332"/>
          </a:xfrm>
          <a:prstGeom prst="rect">
            <a:avLst/>
          </a:prstGeom>
          <a:noFill/>
        </p:spPr>
        <p:txBody>
          <a:bodyPr wrap="none" rtlCol="0">
            <a:spAutoFit/>
          </a:bodyPr>
          <a:lstStyle/>
          <a:p>
            <a:r>
              <a:rPr lang="en-US" altLang="zh-CN" dirty="0" smtClean="0"/>
              <a:t>Level 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38"/>
    </mc:Choice>
    <mc:Fallback xmlns="">
      <p:transition spd="slow" advTm="13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2"/>
          <p:cNvSpPr txBox="1"/>
          <p:nvPr/>
        </p:nvSpPr>
        <p:spPr>
          <a:xfrm>
            <a:off x="2411760" y="1291397"/>
            <a:ext cx="1944216" cy="657127"/>
          </a:xfrm>
          <a:prstGeom prst="rect">
            <a:avLst/>
          </a:prstGeom>
        </p:spPr>
        <p:txBody>
          <a:bodyPr lIns="90000" tIns="45000" rIns="90000" bIns="45000"/>
          <a:lstStyle/>
          <a:p>
            <a:pPr>
              <a:buSzPct val="25000"/>
            </a:pPr>
            <a:r>
              <a:rPr lang="en-US" sz="3200" dirty="0" smtClean="0">
                <a:solidFill>
                  <a:srgbClr val="000000"/>
                </a:solidFill>
                <a:latin typeface="+mj-lt"/>
              </a:rPr>
              <a:t>Results:</a:t>
            </a:r>
            <a:endParaRPr dirty="0">
              <a:latin typeface="+mj-lt"/>
            </a:endParaRPr>
          </a:p>
        </p:txBody>
      </p:sp>
      <p:sp>
        <p:nvSpPr>
          <p:cNvPr id="5" name="TextShape 2"/>
          <p:cNvSpPr txBox="1"/>
          <p:nvPr/>
        </p:nvSpPr>
        <p:spPr>
          <a:xfrm>
            <a:off x="621544" y="1316245"/>
            <a:ext cx="1502184" cy="607433"/>
          </a:xfrm>
          <a:prstGeom prst="rect">
            <a:avLst/>
          </a:prstGeom>
        </p:spPr>
        <p:txBody>
          <a:bodyPr lIns="90000" tIns="45000" rIns="90000" bIns="45000"/>
          <a:lstStyle/>
          <a:p>
            <a:pPr>
              <a:buSzPct val="25000"/>
            </a:pPr>
            <a:r>
              <a:rPr lang="en-US" sz="3200" dirty="0" smtClean="0">
                <a:solidFill>
                  <a:srgbClr val="000000"/>
                </a:solidFill>
                <a:latin typeface="+mj-lt"/>
              </a:rPr>
              <a:t>Query</a:t>
            </a:r>
            <a:r>
              <a:rPr lang="en-US" sz="3200" dirty="0" smtClean="0">
                <a:solidFill>
                  <a:srgbClr val="000000"/>
                </a:solidFill>
                <a:latin typeface="Calibri"/>
              </a:rPr>
              <a:t>:</a:t>
            </a:r>
            <a:endParaRPr dirty="0"/>
          </a:p>
        </p:txBody>
      </p:sp>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44" y="1923678"/>
            <a:ext cx="8064896" cy="282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Shape 1"/>
          <p:cNvSpPr txBox="1"/>
          <p:nvPr/>
        </p:nvSpPr>
        <p:spPr>
          <a:xfrm>
            <a:off x="457200" y="205920"/>
            <a:ext cx="8229240" cy="856800"/>
          </a:xfrm>
          <a:prstGeom prst="rect">
            <a:avLst/>
          </a:prstGeom>
        </p:spPr>
        <p:txBody>
          <a:bodyPr lIns="90000" tIns="45000" rIns="90000" bIns="45000"/>
          <a:lstStyle/>
          <a:p>
            <a:pPr algn="ctr"/>
            <a:r>
              <a:rPr lang="en-US" sz="4400" dirty="0">
                <a:solidFill>
                  <a:srgbClr val="000000"/>
                </a:solidFill>
                <a:latin typeface="Calibri"/>
              </a:rPr>
              <a:t>Retrieval of Object in the Scene</a:t>
            </a:r>
            <a:endParaRPr dirty="0"/>
          </a:p>
        </p:txBody>
      </p:sp>
      <p:sp>
        <p:nvSpPr>
          <p:cNvPr id="2" name="L-Shape 1"/>
          <p:cNvSpPr/>
          <p:nvPr/>
        </p:nvSpPr>
        <p:spPr>
          <a:xfrm flipH="1">
            <a:off x="621544" y="1923678"/>
            <a:ext cx="8064896" cy="2952328"/>
          </a:xfrm>
          <a:prstGeom prst="corner">
            <a:avLst>
              <a:gd name="adj1" fmla="val 48557"/>
              <a:gd name="adj2" fmla="val 220308"/>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Rectangle 2"/>
          <p:cNvSpPr/>
          <p:nvPr/>
        </p:nvSpPr>
        <p:spPr>
          <a:xfrm>
            <a:off x="621544" y="1923678"/>
            <a:ext cx="1286160" cy="1242740"/>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536"/>
    </mc:Choice>
    <mc:Fallback xmlns="">
      <p:transition spd="slow" advTm="53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08" y="1725995"/>
            <a:ext cx="8332823" cy="302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Shape 1"/>
          <p:cNvSpPr txBox="1"/>
          <p:nvPr/>
        </p:nvSpPr>
        <p:spPr>
          <a:xfrm>
            <a:off x="457200" y="205920"/>
            <a:ext cx="8229240" cy="856800"/>
          </a:xfrm>
          <a:prstGeom prst="rect">
            <a:avLst/>
          </a:prstGeom>
        </p:spPr>
        <p:txBody>
          <a:bodyPr lIns="90000" tIns="45000" rIns="90000" bIns="45000"/>
          <a:lstStyle/>
          <a:p>
            <a:pPr algn="ctr"/>
            <a:r>
              <a:rPr lang="en-US" sz="4400" dirty="0">
                <a:solidFill>
                  <a:srgbClr val="000000"/>
                </a:solidFill>
                <a:latin typeface="Calibri"/>
              </a:rPr>
              <a:t>Retrieval of Object in the Scene</a:t>
            </a:r>
            <a:endParaRPr dirty="0"/>
          </a:p>
        </p:txBody>
      </p:sp>
      <p:sp>
        <p:nvSpPr>
          <p:cNvPr id="5" name="TextShape 2"/>
          <p:cNvSpPr txBox="1"/>
          <p:nvPr/>
        </p:nvSpPr>
        <p:spPr>
          <a:xfrm>
            <a:off x="2843808" y="1179505"/>
            <a:ext cx="1944216" cy="657127"/>
          </a:xfrm>
          <a:prstGeom prst="rect">
            <a:avLst/>
          </a:prstGeom>
        </p:spPr>
        <p:txBody>
          <a:bodyPr lIns="90000" tIns="45000" rIns="90000" bIns="45000"/>
          <a:lstStyle/>
          <a:p>
            <a:pPr>
              <a:buSzPct val="25000"/>
            </a:pPr>
            <a:r>
              <a:rPr lang="en-US" sz="3200" dirty="0" smtClean="0">
                <a:solidFill>
                  <a:srgbClr val="000000"/>
                </a:solidFill>
                <a:latin typeface="+mj-lt"/>
              </a:rPr>
              <a:t>Results:</a:t>
            </a:r>
            <a:endParaRPr dirty="0">
              <a:latin typeface="+mj-lt"/>
            </a:endParaRPr>
          </a:p>
        </p:txBody>
      </p:sp>
      <p:sp>
        <p:nvSpPr>
          <p:cNvPr id="6" name="TextShape 2"/>
          <p:cNvSpPr txBox="1"/>
          <p:nvPr/>
        </p:nvSpPr>
        <p:spPr>
          <a:xfrm>
            <a:off x="539372" y="1194613"/>
            <a:ext cx="1656364" cy="607433"/>
          </a:xfrm>
          <a:prstGeom prst="rect">
            <a:avLst/>
          </a:prstGeom>
        </p:spPr>
        <p:txBody>
          <a:bodyPr lIns="90000" tIns="45000" rIns="90000" bIns="45000"/>
          <a:lstStyle/>
          <a:p>
            <a:pPr>
              <a:buSzPct val="25000"/>
            </a:pPr>
            <a:r>
              <a:rPr lang="en-US" sz="3200" dirty="0" smtClean="0">
                <a:solidFill>
                  <a:srgbClr val="000000"/>
                </a:solidFill>
                <a:latin typeface="+mj-lt"/>
              </a:rPr>
              <a:t>Query</a:t>
            </a:r>
            <a:r>
              <a:rPr lang="en-US" sz="3200" dirty="0" smtClean="0">
                <a:solidFill>
                  <a:srgbClr val="000000"/>
                </a:solidFill>
                <a:latin typeface="Calibri"/>
              </a:rPr>
              <a:t>:</a:t>
            </a:r>
            <a:endParaRPr dirty="0"/>
          </a:p>
        </p:txBody>
      </p:sp>
      <p:sp>
        <p:nvSpPr>
          <p:cNvPr id="7" name="L-Shape 6"/>
          <p:cNvSpPr/>
          <p:nvPr/>
        </p:nvSpPr>
        <p:spPr>
          <a:xfrm flipH="1">
            <a:off x="539372" y="1826892"/>
            <a:ext cx="8209092" cy="2927481"/>
          </a:xfrm>
          <a:prstGeom prst="corner">
            <a:avLst>
              <a:gd name="adj1" fmla="val 40110"/>
              <a:gd name="adj2" fmla="val 202557"/>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8" name="Rectangle 7"/>
          <p:cNvSpPr/>
          <p:nvPr/>
        </p:nvSpPr>
        <p:spPr>
          <a:xfrm>
            <a:off x="575406" y="1826892"/>
            <a:ext cx="2052378" cy="1536946"/>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75406" y="1840765"/>
            <a:ext cx="1296144" cy="338554"/>
          </a:xfrm>
          <a:prstGeom prst="rect">
            <a:avLst/>
          </a:prstGeom>
          <a:noFill/>
        </p:spPr>
        <p:txBody>
          <a:bodyPr wrap="square" rtlCol="0">
            <a:spAutoFit/>
          </a:bodyPr>
          <a:lstStyle/>
          <a:p>
            <a:r>
              <a:rPr lang="en-GB" sz="1600" b="1" dirty="0" smtClean="0"/>
              <a:t>level = 1</a:t>
            </a:r>
            <a:endParaRPr lang="en-GB" sz="1600" b="1" dirty="0"/>
          </a:p>
        </p:txBody>
      </p:sp>
    </p:spTree>
    <p:extLst>
      <p:ext uri="{BB962C8B-B14F-4D97-AF65-F5344CB8AC3E}">
        <p14:creationId xmlns:p14="http://schemas.microsoft.com/office/powerpoint/2010/main" val="2479552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787436"/>
            <a:ext cx="8591602" cy="313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Shape 1"/>
          <p:cNvSpPr txBox="1"/>
          <p:nvPr/>
        </p:nvSpPr>
        <p:spPr>
          <a:xfrm>
            <a:off x="457200" y="205920"/>
            <a:ext cx="8229240" cy="856800"/>
          </a:xfrm>
          <a:prstGeom prst="rect">
            <a:avLst/>
          </a:prstGeom>
        </p:spPr>
        <p:txBody>
          <a:bodyPr lIns="90000" tIns="45000" rIns="90000" bIns="45000"/>
          <a:lstStyle/>
          <a:p>
            <a:pPr algn="ctr"/>
            <a:r>
              <a:rPr lang="en-US" sz="4400" dirty="0">
                <a:solidFill>
                  <a:srgbClr val="000000"/>
                </a:solidFill>
                <a:latin typeface="Calibri"/>
              </a:rPr>
              <a:t>Retrieval of Object in the Scene</a:t>
            </a:r>
            <a:endParaRPr dirty="0"/>
          </a:p>
        </p:txBody>
      </p:sp>
      <p:sp>
        <p:nvSpPr>
          <p:cNvPr id="4" name="TextShape 2"/>
          <p:cNvSpPr txBox="1"/>
          <p:nvPr/>
        </p:nvSpPr>
        <p:spPr>
          <a:xfrm>
            <a:off x="2843808" y="1179505"/>
            <a:ext cx="1847528" cy="657127"/>
          </a:xfrm>
          <a:prstGeom prst="rect">
            <a:avLst/>
          </a:prstGeom>
        </p:spPr>
        <p:txBody>
          <a:bodyPr lIns="90000" tIns="45000" rIns="90000" bIns="45000"/>
          <a:lstStyle/>
          <a:p>
            <a:pPr>
              <a:buSzPct val="25000"/>
            </a:pPr>
            <a:r>
              <a:rPr lang="en-US" sz="3200" dirty="0" smtClean="0">
                <a:solidFill>
                  <a:srgbClr val="000000"/>
                </a:solidFill>
                <a:latin typeface="+mj-lt"/>
              </a:rPr>
              <a:t>Results:</a:t>
            </a:r>
            <a:endParaRPr dirty="0">
              <a:latin typeface="+mj-lt"/>
            </a:endParaRPr>
          </a:p>
        </p:txBody>
      </p:sp>
      <p:sp>
        <p:nvSpPr>
          <p:cNvPr id="5" name="TextShape 2"/>
          <p:cNvSpPr txBox="1"/>
          <p:nvPr/>
        </p:nvSpPr>
        <p:spPr>
          <a:xfrm>
            <a:off x="539372" y="1194613"/>
            <a:ext cx="1728372" cy="607433"/>
          </a:xfrm>
          <a:prstGeom prst="rect">
            <a:avLst/>
          </a:prstGeom>
        </p:spPr>
        <p:txBody>
          <a:bodyPr lIns="90000" tIns="45000" rIns="90000" bIns="45000"/>
          <a:lstStyle/>
          <a:p>
            <a:pPr>
              <a:buSzPct val="25000"/>
            </a:pPr>
            <a:r>
              <a:rPr lang="en-US" sz="3200" dirty="0" smtClean="0">
                <a:solidFill>
                  <a:srgbClr val="000000"/>
                </a:solidFill>
                <a:latin typeface="+mj-lt"/>
              </a:rPr>
              <a:t>Query:</a:t>
            </a:r>
            <a:endParaRPr dirty="0">
              <a:latin typeface="+mj-lt"/>
            </a:endParaRPr>
          </a:p>
        </p:txBody>
      </p:sp>
      <p:sp>
        <p:nvSpPr>
          <p:cNvPr id="6" name="L-Shape 5"/>
          <p:cNvSpPr/>
          <p:nvPr/>
        </p:nvSpPr>
        <p:spPr>
          <a:xfrm flipH="1">
            <a:off x="395535" y="1826892"/>
            <a:ext cx="8591601" cy="3193130"/>
          </a:xfrm>
          <a:prstGeom prst="corner">
            <a:avLst>
              <a:gd name="adj1" fmla="val 46818"/>
              <a:gd name="adj2" fmla="val 204783"/>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Rectangle 6"/>
          <p:cNvSpPr/>
          <p:nvPr/>
        </p:nvSpPr>
        <p:spPr>
          <a:xfrm>
            <a:off x="395536" y="1808250"/>
            <a:ext cx="1872208" cy="1536946"/>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4283968" y="2020464"/>
            <a:ext cx="0" cy="1499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73661" y="2020464"/>
            <a:ext cx="0" cy="1499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20272" y="2020464"/>
            <a:ext cx="0" cy="1499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1720" y="3520242"/>
            <a:ext cx="0" cy="1355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9952" y="3520243"/>
            <a:ext cx="0" cy="135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42048" y="3520243"/>
            <a:ext cx="0" cy="135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80312" y="3520243"/>
            <a:ext cx="0" cy="135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83768" y="3514769"/>
            <a:ext cx="6462636" cy="547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5536" y="1851187"/>
            <a:ext cx="1296144" cy="338554"/>
          </a:xfrm>
          <a:prstGeom prst="rect">
            <a:avLst/>
          </a:prstGeom>
          <a:noFill/>
        </p:spPr>
        <p:txBody>
          <a:bodyPr wrap="square" rtlCol="0">
            <a:spAutoFit/>
          </a:bodyPr>
          <a:lstStyle/>
          <a:p>
            <a:r>
              <a:rPr lang="en-GB" sz="1600" b="1" dirty="0" smtClean="0"/>
              <a:t>level = 3</a:t>
            </a:r>
            <a:endParaRPr lang="en-GB" sz="1600" b="1" dirty="0"/>
          </a:p>
        </p:txBody>
      </p:sp>
    </p:spTree>
    <p:extLst>
      <p:ext uri="{BB962C8B-B14F-4D97-AF65-F5344CB8AC3E}">
        <p14:creationId xmlns:p14="http://schemas.microsoft.com/office/powerpoint/2010/main" val="1859951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05920"/>
            <a:ext cx="8229240" cy="856800"/>
          </a:xfrm>
          <a:prstGeom prst="rect">
            <a:avLst/>
          </a:prstGeom>
        </p:spPr>
        <p:txBody>
          <a:bodyPr lIns="90000" tIns="45000" rIns="90000" bIns="45000"/>
          <a:lstStyle/>
          <a:p>
            <a:pPr algn="ctr"/>
            <a:r>
              <a:rPr lang="en-US" sz="4400" dirty="0" smtClean="0">
                <a:solidFill>
                  <a:srgbClr val="000000"/>
                </a:solidFill>
                <a:latin typeface="Calibri"/>
              </a:rPr>
              <a:t>Evaluation of Retrieval Results</a:t>
            </a:r>
            <a:endParaRPr dirty="0"/>
          </a:p>
        </p:txBody>
      </p:sp>
      <p:cxnSp>
        <p:nvCxnSpPr>
          <p:cNvPr id="3" name="Straight Connector 2"/>
          <p:cNvCxnSpPr/>
          <p:nvPr/>
        </p:nvCxnSpPr>
        <p:spPr>
          <a:xfrm>
            <a:off x="6948264" y="3635102"/>
            <a:ext cx="79208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48264" y="3792686"/>
            <a:ext cx="792088"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48264" y="3939902"/>
            <a:ext cx="792088" cy="0"/>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48264" y="4095047"/>
            <a:ext cx="792088" cy="0"/>
          </a:xfrm>
          <a:prstGeom prst="line">
            <a:avLst/>
          </a:prstGeom>
          <a:ln w="28575">
            <a:solidFill>
              <a:srgbClr val="3366F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45823" y="2095308"/>
            <a:ext cx="792088"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45823" y="2252892"/>
            <a:ext cx="792088" cy="0"/>
          </a:xfrm>
          <a:prstGeom prst="line">
            <a:avLst/>
          </a:prstGeom>
          <a:ln w="28575">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45823" y="2400108"/>
            <a:ext cx="792088" cy="0"/>
          </a:xfrm>
          <a:prstGeom prst="line">
            <a:avLst/>
          </a:prstGeom>
          <a:ln w="28575">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45823" y="2555253"/>
            <a:ext cx="792088" cy="0"/>
          </a:xfrm>
          <a:prstGeom prst="line">
            <a:avLst/>
          </a:prstGeom>
          <a:ln w="28575">
            <a:solidFill>
              <a:srgbClr val="3366FF"/>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04248" y="1563638"/>
            <a:ext cx="1584176" cy="369332"/>
          </a:xfrm>
          <a:prstGeom prst="rect">
            <a:avLst/>
          </a:prstGeom>
          <a:noFill/>
        </p:spPr>
        <p:txBody>
          <a:bodyPr wrap="square" rtlCol="0">
            <a:spAutoFit/>
          </a:bodyPr>
          <a:lstStyle/>
          <a:p>
            <a:r>
              <a:rPr lang="en-GB" dirty="0" smtClean="0"/>
              <a:t>Our method</a:t>
            </a:r>
            <a:endParaRPr lang="en-GB" dirty="0"/>
          </a:p>
        </p:txBody>
      </p:sp>
      <p:sp>
        <p:nvSpPr>
          <p:cNvPr id="19" name="TextBox 18"/>
          <p:cNvSpPr txBox="1"/>
          <p:nvPr/>
        </p:nvSpPr>
        <p:spPr>
          <a:xfrm>
            <a:off x="6829110" y="3147814"/>
            <a:ext cx="2198178" cy="369332"/>
          </a:xfrm>
          <a:prstGeom prst="rect">
            <a:avLst/>
          </a:prstGeom>
          <a:noFill/>
        </p:spPr>
        <p:txBody>
          <a:bodyPr wrap="square" rtlCol="0">
            <a:spAutoFit/>
          </a:bodyPr>
          <a:lstStyle/>
          <a:p>
            <a:r>
              <a:rPr lang="en-GB" dirty="0" smtClean="0"/>
              <a:t>Previous method</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31590"/>
            <a:ext cx="4772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6200000">
            <a:off x="342061" y="2639614"/>
            <a:ext cx="1133644" cy="369332"/>
          </a:xfrm>
          <a:prstGeom prst="rect">
            <a:avLst/>
          </a:prstGeom>
          <a:noFill/>
        </p:spPr>
        <p:txBody>
          <a:bodyPr wrap="none" rtlCol="0">
            <a:spAutoFit/>
          </a:bodyPr>
          <a:lstStyle/>
          <a:p>
            <a:r>
              <a:rPr lang="en-GB" dirty="0" smtClean="0"/>
              <a:t>Precision</a:t>
            </a:r>
            <a:endParaRPr lang="en-GB" dirty="0"/>
          </a:p>
        </p:txBody>
      </p:sp>
      <p:sp>
        <p:nvSpPr>
          <p:cNvPr id="23" name="TextBox 22"/>
          <p:cNvSpPr txBox="1"/>
          <p:nvPr/>
        </p:nvSpPr>
        <p:spPr>
          <a:xfrm>
            <a:off x="2915816" y="4512965"/>
            <a:ext cx="825867" cy="369332"/>
          </a:xfrm>
          <a:prstGeom prst="rect">
            <a:avLst/>
          </a:prstGeom>
          <a:noFill/>
        </p:spPr>
        <p:txBody>
          <a:bodyPr wrap="none" rtlCol="0">
            <a:spAutoFit/>
          </a:bodyPr>
          <a:lstStyle/>
          <a:p>
            <a:r>
              <a:rPr lang="en-GB" dirty="0" smtClean="0"/>
              <a:t>Recall</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837" y="2011245"/>
            <a:ext cx="2130548" cy="202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 name="TextShape 1"/>
          <p:cNvSpPr txBox="1"/>
          <p:nvPr/>
        </p:nvSpPr>
        <p:spPr>
          <a:xfrm>
            <a:off x="457200" y="6840"/>
            <a:ext cx="8229240" cy="856800"/>
          </a:xfrm>
          <a:prstGeom prst="rect">
            <a:avLst/>
          </a:prstGeom>
        </p:spPr>
        <p:txBody>
          <a:bodyPr lIns="90000" tIns="45000" rIns="90000" bIns="45000"/>
          <a:lstStyle/>
          <a:p>
            <a:pPr algn="ctr"/>
            <a:r>
              <a:rPr lang="en-US" sz="4400" dirty="0">
                <a:solidFill>
                  <a:srgbClr val="000000"/>
                </a:solidFill>
                <a:latin typeface="Calibri"/>
              </a:rPr>
              <a:t>Conclusion</a:t>
            </a:r>
            <a:endParaRPr dirty="0"/>
          </a:p>
        </p:txBody>
      </p:sp>
      <p:sp>
        <p:nvSpPr>
          <p:cNvPr id="4" name="TextBox 3"/>
          <p:cNvSpPr txBox="1"/>
          <p:nvPr/>
        </p:nvSpPr>
        <p:spPr>
          <a:xfrm>
            <a:off x="191316" y="726849"/>
            <a:ext cx="8629153" cy="1354217"/>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IBS is a rich representation of spatial relationships between objects in 3d scenes</a:t>
            </a:r>
            <a:endParaRPr lang="en-GB" sz="3200" b="1" dirty="0" smtClean="0"/>
          </a:p>
          <a:p>
            <a:endParaRPr lang="en-GB"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2081066"/>
            <a:ext cx="180022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223737"/>
            <a:ext cx="1087727" cy="228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9020" y="4214738"/>
            <a:ext cx="4813747" cy="87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347864" y="1995686"/>
            <a:ext cx="1728217" cy="1692845"/>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0" name="Right Arrow 9"/>
          <p:cNvSpPr/>
          <p:nvPr/>
        </p:nvSpPr>
        <p:spPr>
          <a:xfrm rot="314046">
            <a:off x="5297477" y="2749662"/>
            <a:ext cx="1213316" cy="25690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3491204">
            <a:off x="4385456" y="3843742"/>
            <a:ext cx="483595" cy="25690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279955">
            <a:off x="1909940" y="2883099"/>
            <a:ext cx="1213316" cy="25690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97510" y="2510189"/>
            <a:ext cx="1241045" cy="307777"/>
          </a:xfrm>
          <a:prstGeom prst="rect">
            <a:avLst/>
          </a:prstGeom>
          <a:noFill/>
        </p:spPr>
        <p:txBody>
          <a:bodyPr wrap="none" rtlCol="0">
            <a:spAutoFit/>
          </a:bodyPr>
          <a:lstStyle/>
          <a:p>
            <a:r>
              <a:rPr lang="en-GB" sz="1400" dirty="0" smtClean="0"/>
              <a:t>Classification</a:t>
            </a:r>
            <a:endParaRPr lang="en-GB" sz="1400" dirty="0"/>
          </a:p>
        </p:txBody>
      </p:sp>
      <p:sp>
        <p:nvSpPr>
          <p:cNvPr id="6" name="TextBox 5"/>
          <p:cNvSpPr txBox="1"/>
          <p:nvPr/>
        </p:nvSpPr>
        <p:spPr>
          <a:xfrm>
            <a:off x="5220072" y="2356300"/>
            <a:ext cx="1975221" cy="307777"/>
          </a:xfrm>
          <a:prstGeom prst="rect">
            <a:avLst/>
          </a:prstGeom>
          <a:noFill/>
        </p:spPr>
        <p:txBody>
          <a:bodyPr wrap="none" rtlCol="0">
            <a:spAutoFit/>
          </a:bodyPr>
          <a:lstStyle/>
          <a:p>
            <a:r>
              <a:rPr lang="en-GB" sz="1400" dirty="0" smtClean="0"/>
              <a:t>Structure construction </a:t>
            </a:r>
            <a:endParaRPr lang="en-GB" sz="1400" dirty="0"/>
          </a:p>
        </p:txBody>
      </p:sp>
      <p:sp>
        <p:nvSpPr>
          <p:cNvPr id="15" name="TextBox 14"/>
          <p:cNvSpPr txBox="1"/>
          <p:nvPr/>
        </p:nvSpPr>
        <p:spPr>
          <a:xfrm>
            <a:off x="4916168" y="3774490"/>
            <a:ext cx="891591" cy="523220"/>
          </a:xfrm>
          <a:prstGeom prst="rect">
            <a:avLst/>
          </a:prstGeom>
          <a:noFill/>
        </p:spPr>
        <p:txBody>
          <a:bodyPr wrap="none" rtlCol="0">
            <a:spAutoFit/>
          </a:bodyPr>
          <a:lstStyle/>
          <a:p>
            <a:r>
              <a:rPr lang="en-GB" sz="1400" dirty="0" smtClean="0"/>
              <a:t>Retrieval</a:t>
            </a:r>
          </a:p>
          <a:p>
            <a:endParaRPr lang="en-GB" sz="1400" dirty="0"/>
          </a:p>
        </p:txBody>
      </p:sp>
      <p:sp>
        <p:nvSpPr>
          <p:cNvPr id="16" name="Right Arrow 15"/>
          <p:cNvSpPr/>
          <p:nvPr/>
        </p:nvSpPr>
        <p:spPr>
          <a:xfrm rot="8348491">
            <a:off x="5776759" y="3739443"/>
            <a:ext cx="992353" cy="25690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107"/>
    </mc:Choice>
    <mc:Fallback xmlns="">
      <p:transition spd="slow" advTm="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64056" y="195486"/>
            <a:ext cx="8229240" cy="856800"/>
          </a:xfrm>
          <a:prstGeom prst="rect">
            <a:avLst/>
          </a:prstGeom>
        </p:spPr>
        <p:txBody>
          <a:bodyPr lIns="90000" tIns="45000" rIns="90000" bIns="45000"/>
          <a:lstStyle/>
          <a:p>
            <a:pPr algn="ctr"/>
            <a:r>
              <a:rPr lang="en-US" sz="4400" dirty="0" smtClean="0">
                <a:solidFill>
                  <a:srgbClr val="000000"/>
                </a:solidFill>
                <a:latin typeface="Calibri"/>
              </a:rPr>
              <a:t>Limitations and Future </a:t>
            </a:r>
            <a:r>
              <a:rPr lang="en-US" sz="4400" dirty="0">
                <a:solidFill>
                  <a:srgbClr val="000000"/>
                </a:solidFill>
                <a:latin typeface="Calibri"/>
              </a:rPr>
              <a:t>Work</a:t>
            </a:r>
            <a:endParaRPr dirty="0"/>
          </a:p>
        </p:txBody>
      </p:sp>
      <p:sp>
        <p:nvSpPr>
          <p:cNvPr id="4" name="TextBox 3"/>
          <p:cNvSpPr txBox="1"/>
          <p:nvPr/>
        </p:nvSpPr>
        <p:spPr>
          <a:xfrm>
            <a:off x="32708" y="1074092"/>
            <a:ext cx="8787763" cy="5386090"/>
          </a:xfrm>
          <a:prstGeom prst="rect">
            <a:avLst/>
          </a:prstGeom>
          <a:noFill/>
        </p:spPr>
        <p:txBody>
          <a:bodyPr wrap="square" rtlCol="0">
            <a:spAutoFit/>
          </a:bodyPr>
          <a:lstStyle/>
          <a:p>
            <a:pPr marL="742950" lvl="1" indent="-285750">
              <a:buFont typeface="Arial" panose="020B0604020202020204" pitchFamily="34" charset="0"/>
              <a:buChar char="•"/>
            </a:pPr>
            <a:r>
              <a:rPr lang="en-GB" sz="3200" dirty="0" smtClean="0"/>
              <a:t>Limitations</a:t>
            </a:r>
          </a:p>
          <a:p>
            <a:pPr marL="1200150" lvl="2" indent="-285750">
              <a:buFont typeface="Arial" panose="020B0604020202020204" pitchFamily="34" charset="0"/>
              <a:buChar char="•"/>
            </a:pPr>
            <a:r>
              <a:rPr lang="en-GB" sz="2800" dirty="0" smtClean="0"/>
              <a:t>The computational cost is higher</a:t>
            </a:r>
          </a:p>
          <a:p>
            <a:pPr marL="1200150" lvl="2" indent="-285750">
              <a:buFont typeface="Arial" panose="020B0604020202020204" pitchFamily="34" charset="0"/>
              <a:buChar char="•"/>
            </a:pPr>
            <a:r>
              <a:rPr lang="en-GB" sz="2800" dirty="0" smtClean="0"/>
              <a:t>Only focus on spatial relationship</a:t>
            </a:r>
          </a:p>
          <a:p>
            <a:pPr lvl="2"/>
            <a:endParaRPr lang="en-GB" sz="3200" dirty="0" smtClean="0"/>
          </a:p>
          <a:p>
            <a:pPr marL="742950" lvl="1" indent="-285750">
              <a:buFont typeface="Arial" panose="020B0604020202020204" pitchFamily="34" charset="0"/>
              <a:buChar char="•"/>
            </a:pPr>
            <a:r>
              <a:rPr lang="en-GB" sz="3200" dirty="0" smtClean="0"/>
              <a:t>Future work</a:t>
            </a:r>
            <a:endParaRPr lang="en-GB" sz="3200" dirty="0"/>
          </a:p>
          <a:p>
            <a:pPr marL="1200150" lvl="2" indent="-285750">
              <a:buFont typeface="Arial" panose="020B0604020202020204" pitchFamily="34" charset="0"/>
              <a:buChar char="•"/>
            </a:pPr>
            <a:r>
              <a:rPr lang="en-GB" sz="2800" dirty="0" smtClean="0"/>
              <a:t>Extra features (labels, object geometry)</a:t>
            </a:r>
          </a:p>
          <a:p>
            <a:pPr marL="1200150" lvl="2" indent="-285750">
              <a:buFont typeface="Arial" panose="020B0604020202020204" pitchFamily="34" charset="0"/>
              <a:buChar char="•"/>
            </a:pPr>
            <a:r>
              <a:rPr lang="en-GB" sz="2800" dirty="0" smtClean="0"/>
              <a:t>Whole scene retrieval</a:t>
            </a:r>
            <a:endParaRPr lang="en-GB" sz="2800" dirty="0"/>
          </a:p>
          <a:p>
            <a:pPr marL="1200150" lvl="2" indent="-285750">
              <a:buFont typeface="Arial" panose="020B0604020202020204" pitchFamily="34" charset="0"/>
              <a:buChar char="•"/>
            </a:pPr>
            <a:r>
              <a:rPr lang="en-GB" sz="2800" dirty="0" smtClean="0"/>
              <a:t>Character-object </a:t>
            </a:r>
            <a:r>
              <a:rPr lang="en-GB" sz="2800" dirty="0"/>
              <a:t>interaction </a:t>
            </a:r>
          </a:p>
          <a:p>
            <a:endParaRPr lang="en-GB" dirty="0"/>
          </a:p>
          <a:p>
            <a:pPr marL="742950" lvl="1" indent="-285750">
              <a:buFont typeface="Arial" panose="020B0604020202020204" pitchFamily="34" charset="0"/>
              <a:buChar char="•"/>
            </a:pPr>
            <a:endParaRPr lang="en-GB" sz="2400" dirty="0" smtClean="0"/>
          </a:p>
          <a:p>
            <a:pPr marL="742950" lvl="1"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smtClean="0"/>
          </a:p>
          <a:p>
            <a:endParaRPr lang="en-GB" dirty="0"/>
          </a:p>
        </p:txBody>
      </p:sp>
    </p:spTree>
    <p:extLst>
      <p:ext uri="{BB962C8B-B14F-4D97-AF65-F5344CB8AC3E}">
        <p14:creationId xmlns:p14="http://schemas.microsoft.com/office/powerpoint/2010/main" val="1438115254"/>
      </p:ext>
    </p:extLst>
  </p:cSld>
  <p:clrMapOvr>
    <a:masterClrMapping/>
  </p:clrMapOvr>
  <mc:AlternateContent xmlns:mc="http://schemas.openxmlformats.org/markup-compatibility/2006" xmlns:p14="http://schemas.microsoft.com/office/powerpoint/2010/main">
    <mc:Choice Requires="p14">
      <p:transition spd="slow" p14:dur="2000" advTm="581"/>
    </mc:Choice>
    <mc:Fallback xmlns="">
      <p:transition spd="slow" advTm="58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1"/>
          <p:cNvSpPr txBox="1"/>
          <p:nvPr/>
        </p:nvSpPr>
        <p:spPr>
          <a:xfrm>
            <a:off x="0" y="123478"/>
            <a:ext cx="8229240" cy="856800"/>
          </a:xfrm>
          <a:prstGeom prst="rect">
            <a:avLst/>
          </a:prstGeom>
        </p:spPr>
        <p:txBody>
          <a:bodyPr lIns="90000" tIns="45000" rIns="90000" bIns="45000"/>
          <a:lstStyle/>
          <a:p>
            <a:pPr algn="ctr"/>
            <a:r>
              <a:rPr lang="en-US" sz="4400" dirty="0" smtClean="0">
                <a:solidFill>
                  <a:srgbClr val="000000"/>
                </a:solidFill>
                <a:latin typeface="Calibri"/>
              </a:rPr>
              <a:t>Acknowledgement</a:t>
            </a:r>
            <a:endParaRPr dirty="0"/>
          </a:p>
        </p:txBody>
      </p:sp>
      <p:sp>
        <p:nvSpPr>
          <p:cNvPr id="5" name="TextBox 4"/>
          <p:cNvSpPr txBox="1"/>
          <p:nvPr/>
        </p:nvSpPr>
        <p:spPr>
          <a:xfrm>
            <a:off x="1763689" y="985789"/>
            <a:ext cx="6912768" cy="3754874"/>
          </a:xfrm>
          <a:prstGeom prst="rect">
            <a:avLst/>
          </a:prstGeom>
          <a:noFill/>
        </p:spPr>
        <p:txBody>
          <a:bodyPr wrap="square" rtlCol="0">
            <a:spAutoFit/>
          </a:bodyPr>
          <a:lstStyle/>
          <a:p>
            <a:pPr marL="742950" lvl="1" indent="-285750">
              <a:lnSpc>
                <a:spcPts val="3300"/>
              </a:lnSpc>
              <a:buFont typeface="Arial" panose="020B0604020202020204" pitchFamily="34" charset="0"/>
              <a:buChar char="•"/>
            </a:pPr>
            <a:r>
              <a:rPr lang="en-GB" sz="2400" dirty="0" smtClean="0"/>
              <a:t>Anonymous reviewers</a:t>
            </a:r>
          </a:p>
          <a:p>
            <a:pPr marL="742950" lvl="1" indent="-285750">
              <a:lnSpc>
                <a:spcPts val="3300"/>
              </a:lnSpc>
              <a:buFont typeface="Arial" panose="020B0604020202020204" pitchFamily="34" charset="0"/>
              <a:buChar char="•"/>
            </a:pPr>
            <a:r>
              <a:rPr lang="en-GB" sz="2400" dirty="0" smtClean="0"/>
              <a:t>CGVU </a:t>
            </a:r>
            <a:r>
              <a:rPr lang="en-GB" sz="2400" dirty="0" smtClean="0"/>
              <a:t>group</a:t>
            </a:r>
            <a:endParaRPr lang="en-GB" sz="2400" dirty="0" smtClean="0"/>
          </a:p>
          <a:p>
            <a:pPr marL="742950" lvl="1" indent="-285750">
              <a:lnSpc>
                <a:spcPts val="3300"/>
              </a:lnSpc>
              <a:buFont typeface="Arial" panose="020B0604020202020204" pitchFamily="34" charset="0"/>
              <a:buChar char="•"/>
            </a:pPr>
            <a:r>
              <a:rPr lang="en-GB" sz="2400" dirty="0" smtClean="0"/>
              <a:t>Shin </a:t>
            </a:r>
            <a:r>
              <a:rPr lang="en-GB" sz="2400" dirty="0" err="1" smtClean="0"/>
              <a:t>Yoshizawa</a:t>
            </a:r>
            <a:endParaRPr lang="en-GB" sz="2400" dirty="0" smtClean="0"/>
          </a:p>
          <a:p>
            <a:pPr marL="742950" lvl="1" indent="-285750">
              <a:lnSpc>
                <a:spcPts val="3300"/>
              </a:lnSpc>
              <a:buFont typeface="Arial" panose="020B0604020202020204" pitchFamily="34" charset="0"/>
              <a:buChar char="•"/>
            </a:pPr>
            <a:r>
              <a:rPr lang="en-GB" sz="2400" dirty="0" smtClean="0"/>
              <a:t>Attendees of user study</a:t>
            </a:r>
          </a:p>
          <a:p>
            <a:pPr marL="742950" lvl="1" indent="-285750">
              <a:lnSpc>
                <a:spcPts val="3300"/>
              </a:lnSpc>
              <a:buFont typeface="Arial" panose="020B0604020202020204" pitchFamily="34" charset="0"/>
              <a:buChar char="•"/>
            </a:pPr>
            <a:endParaRPr lang="en-GB" sz="2400" dirty="0"/>
          </a:p>
          <a:p>
            <a:pPr marL="742950" lvl="1" indent="-285750">
              <a:lnSpc>
                <a:spcPts val="3300"/>
              </a:lnSpc>
              <a:buFont typeface="Arial" panose="020B0604020202020204" pitchFamily="34" charset="0"/>
              <a:buChar char="•"/>
            </a:pPr>
            <a:r>
              <a:rPr lang="en-GB" sz="2400" dirty="0" smtClean="0"/>
              <a:t>China Scholarship Council</a:t>
            </a:r>
          </a:p>
          <a:p>
            <a:pPr marL="742950" lvl="1" indent="-285750">
              <a:lnSpc>
                <a:spcPts val="3300"/>
              </a:lnSpc>
              <a:buFont typeface="Arial" panose="020B0604020202020204" pitchFamily="34" charset="0"/>
              <a:buChar char="•"/>
            </a:pPr>
            <a:r>
              <a:rPr lang="en-GB" sz="2400" dirty="0" smtClean="0"/>
              <a:t>EPSRC Standard </a:t>
            </a:r>
            <a:r>
              <a:rPr lang="en-GB" sz="2400" dirty="0" smtClean="0"/>
              <a:t>Grant</a:t>
            </a:r>
            <a:endParaRPr lang="en-GB" sz="2400" dirty="0" smtClean="0"/>
          </a:p>
          <a:p>
            <a:pPr marL="742950" lvl="1" indent="-285750">
              <a:lnSpc>
                <a:spcPts val="3300"/>
              </a:lnSpc>
              <a:buFont typeface="Arial" panose="020B0604020202020204" pitchFamily="34" charset="0"/>
              <a:buChar char="•"/>
            </a:pPr>
            <a:r>
              <a:rPr lang="en-GB" sz="2400" dirty="0" smtClean="0"/>
              <a:t>EU FP7/TOMSY</a:t>
            </a:r>
          </a:p>
          <a:p>
            <a:endParaRPr lang="en-GB"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794" y="985789"/>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1437409"/>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1864271"/>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2310933"/>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3050033"/>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3461438"/>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583" y="3968644"/>
            <a:ext cx="425459" cy="50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51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216000" y="144000"/>
            <a:ext cx="9576000" cy="856800"/>
          </a:xfrm>
          <a:prstGeom prst="rect">
            <a:avLst/>
          </a:prstGeom>
        </p:spPr>
        <p:txBody>
          <a:bodyPr lIns="90000" tIns="45000" rIns="90000" bIns="45000"/>
          <a:lstStyle/>
          <a:p>
            <a:pPr algn="ctr"/>
            <a:r>
              <a:rPr lang="en-US" sz="3600" dirty="0">
                <a:solidFill>
                  <a:srgbClr val="000000"/>
                </a:solidFill>
                <a:latin typeface="Calibri"/>
              </a:rPr>
              <a:t>How do </a:t>
            </a:r>
            <a:r>
              <a:rPr lang="en-US" sz="3600" dirty="0" smtClean="0">
                <a:solidFill>
                  <a:srgbClr val="000000"/>
                </a:solidFill>
                <a:latin typeface="Calibri"/>
              </a:rPr>
              <a:t>we </a:t>
            </a:r>
            <a:r>
              <a:rPr lang="en-US" sz="3600" dirty="0">
                <a:solidFill>
                  <a:srgbClr val="000000"/>
                </a:solidFill>
                <a:latin typeface="Calibri"/>
              </a:rPr>
              <a:t>describe the </a:t>
            </a:r>
            <a:r>
              <a:rPr lang="en-US" sz="3600" dirty="0" smtClean="0">
                <a:solidFill>
                  <a:srgbClr val="000000"/>
                </a:solidFill>
                <a:latin typeface="Calibri"/>
              </a:rPr>
              <a:t>spatial relationships  </a:t>
            </a:r>
            <a:r>
              <a:rPr lang="en-US" sz="3600" dirty="0">
                <a:solidFill>
                  <a:srgbClr val="000000"/>
                </a:solidFill>
                <a:latin typeface="Calibri"/>
              </a:rPr>
              <a:t>between these </a:t>
            </a:r>
            <a:r>
              <a:rPr lang="en-US" sz="3600" dirty="0" smtClean="0">
                <a:solidFill>
                  <a:srgbClr val="000000"/>
                </a:solidFill>
                <a:latin typeface="Calibri"/>
              </a:rPr>
              <a:t>pairs </a:t>
            </a:r>
            <a:r>
              <a:rPr lang="en-US" sz="3600" dirty="0">
                <a:solidFill>
                  <a:srgbClr val="000000"/>
                </a:solidFill>
                <a:latin typeface="Calibri"/>
              </a:rPr>
              <a:t>of objects?</a:t>
            </a:r>
            <a:endParaRPr sz="1400" dirty="0"/>
          </a:p>
        </p:txBody>
      </p:sp>
      <p:grpSp>
        <p:nvGrpSpPr>
          <p:cNvPr id="2" name="Group 1"/>
          <p:cNvGrpSpPr/>
          <p:nvPr/>
        </p:nvGrpSpPr>
        <p:grpSpPr>
          <a:xfrm>
            <a:off x="193588" y="1779662"/>
            <a:ext cx="8756824" cy="3079887"/>
            <a:chOff x="251520" y="1716933"/>
            <a:chExt cx="8756824" cy="307988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16933"/>
              <a:ext cx="3024336" cy="238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611" y="1716933"/>
              <a:ext cx="2450777" cy="241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001405"/>
              <a:ext cx="1907704" cy="181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Shape 2"/>
            <p:cNvSpPr txBox="1"/>
            <p:nvPr/>
          </p:nvSpPr>
          <p:spPr>
            <a:xfrm>
              <a:off x="440344" y="4143780"/>
              <a:ext cx="8568000" cy="653040"/>
            </a:xfrm>
            <a:prstGeom prst="rect">
              <a:avLst/>
            </a:prstGeom>
          </p:spPr>
          <p:txBody>
            <a:bodyPr wrap="none" lIns="0" tIns="0" rIns="0" bIns="0" anchor="ctr"/>
            <a:lstStyle/>
            <a:p>
              <a:r>
                <a:rPr lang="en-US" sz="2400" dirty="0" smtClean="0">
                  <a:solidFill>
                    <a:srgbClr val="000000"/>
                  </a:solidFill>
                  <a:latin typeface="Calibri"/>
                </a:rPr>
                <a:t>      “surround”                           “</a:t>
              </a:r>
              <a:r>
                <a:rPr lang="en-US" sz="2400" dirty="0">
                  <a:solidFill>
                    <a:srgbClr val="000000"/>
                  </a:solidFill>
                  <a:latin typeface="Calibri"/>
                </a:rPr>
                <a:t>tucked </a:t>
              </a:r>
              <a:r>
                <a:rPr lang="en-US" sz="2400" dirty="0" smtClean="0">
                  <a:solidFill>
                    <a:srgbClr val="000000"/>
                  </a:solidFill>
                  <a:latin typeface="Calibri"/>
                </a:rPr>
                <a:t>under”                   “hook on”   </a:t>
              </a:r>
              <a:endParaRPr dirty="0"/>
            </a:p>
          </p:txBody>
        </p:sp>
      </p:grpSp>
    </p:spTree>
    <p:extLst>
      <p:ext uri="{BB962C8B-B14F-4D97-AF65-F5344CB8AC3E}">
        <p14:creationId xmlns:p14="http://schemas.microsoft.com/office/powerpoint/2010/main" val="3363260855"/>
      </p:ext>
    </p:extLst>
  </p:cSld>
  <p:clrMapOvr>
    <a:masterClrMapping/>
  </p:clrMapOvr>
  <mc:AlternateContent xmlns:mc="http://schemas.openxmlformats.org/markup-compatibility/2006" xmlns:p14="http://schemas.microsoft.com/office/powerpoint/2010/main">
    <mc:Choice Requires="p14">
      <p:transition spd="slow" p14:dur="2000" advTm="520"/>
    </mc:Choice>
    <mc:Fallback xmlns="">
      <p:transition spd="slow" advTm="52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30364" y="1514907"/>
            <a:ext cx="2613620" cy="2981247"/>
            <a:chOff x="3041272" y="94559"/>
            <a:chExt cx="2613620" cy="2981247"/>
          </a:xfrm>
        </p:grpSpPr>
        <p:sp>
          <p:nvSpPr>
            <p:cNvPr id="109" name="TextShape 2"/>
            <p:cNvSpPr txBox="1"/>
            <p:nvPr/>
          </p:nvSpPr>
          <p:spPr>
            <a:xfrm>
              <a:off x="3297188" y="94559"/>
              <a:ext cx="2357704" cy="1728192"/>
            </a:xfrm>
            <a:prstGeom prst="rect">
              <a:avLst/>
            </a:prstGeom>
          </p:spPr>
          <p:txBody>
            <a:bodyPr wrap="none" lIns="0" tIns="0" rIns="0" bIns="0" anchor="ctr"/>
            <a:lstStyle/>
            <a:p>
              <a:r>
                <a:rPr lang="en-US" sz="2400" dirty="0">
                  <a:solidFill>
                    <a:srgbClr val="000000"/>
                  </a:solidFill>
                  <a:latin typeface="Calibri"/>
                </a:rPr>
                <a:t> </a:t>
              </a:r>
              <a:r>
                <a:rPr lang="en-US" sz="9600" dirty="0">
                  <a:solidFill>
                    <a:srgbClr val="000000"/>
                  </a:solidFill>
                  <a:latin typeface="Calibri"/>
                </a:rPr>
                <a:t> </a:t>
              </a:r>
              <a:r>
                <a:rPr lang="en-US" sz="9600" b="1" dirty="0" smtClean="0">
                  <a:solidFill>
                    <a:schemeClr val="accent1"/>
                  </a:solidFill>
                  <a:effectLst>
                    <a:outerShdw blurRad="38100" dist="38100" dir="2700000" algn="tl">
                      <a:srgbClr val="000000">
                        <a:alpha val="43137"/>
                      </a:srgbClr>
                    </a:outerShdw>
                  </a:effectLst>
                  <a:latin typeface="Calibri"/>
                </a:rPr>
                <a:t>?</a:t>
              </a:r>
              <a:r>
                <a:rPr lang="en-US" sz="9600" dirty="0" smtClean="0">
                  <a:solidFill>
                    <a:srgbClr val="000000"/>
                  </a:solidFill>
                  <a:latin typeface="Calibri"/>
                </a:rPr>
                <a:t> </a:t>
              </a:r>
              <a:endParaRPr sz="9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056210"/>
              <a:ext cx="1607601" cy="101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041272" y="1466052"/>
              <a:ext cx="2178800" cy="57606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539" y="1752699"/>
            <a:ext cx="760149" cy="69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93" y="3057211"/>
            <a:ext cx="630340" cy="71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004" y="4314777"/>
            <a:ext cx="420944" cy="46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11560" y="1394234"/>
            <a:ext cx="1944216" cy="351791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Shape 2"/>
          <p:cNvSpPr txBox="1"/>
          <p:nvPr/>
        </p:nvSpPr>
        <p:spPr>
          <a:xfrm>
            <a:off x="851852" y="1404528"/>
            <a:ext cx="1068941" cy="458300"/>
          </a:xfrm>
          <a:prstGeom prst="rect">
            <a:avLst/>
          </a:prstGeom>
        </p:spPr>
        <p:txBody>
          <a:bodyPr wrap="none" lIns="0" tIns="0" rIns="0" bIns="0" anchor="ctr"/>
          <a:lstStyle/>
          <a:p>
            <a:r>
              <a:rPr lang="en-US" sz="2800" b="1" dirty="0" smtClean="0">
                <a:solidFill>
                  <a:srgbClr val="000000"/>
                </a:solidFill>
                <a:latin typeface="Calibri"/>
              </a:rPr>
              <a:t>   </a:t>
            </a:r>
            <a:r>
              <a:rPr lang="en-US" b="1" dirty="0" smtClean="0">
                <a:solidFill>
                  <a:srgbClr val="000000"/>
                </a:solidFill>
                <a:latin typeface="Calibri"/>
              </a:rPr>
              <a:t>“surround”</a:t>
            </a:r>
            <a:endParaRPr sz="1400" b="1" dirty="0"/>
          </a:p>
        </p:txBody>
      </p:sp>
      <p:sp>
        <p:nvSpPr>
          <p:cNvPr id="20" name="TextShape 2"/>
          <p:cNvSpPr txBox="1"/>
          <p:nvPr/>
        </p:nvSpPr>
        <p:spPr>
          <a:xfrm>
            <a:off x="916326" y="2729156"/>
            <a:ext cx="1068941" cy="458300"/>
          </a:xfrm>
          <a:prstGeom prst="rect">
            <a:avLst/>
          </a:prstGeom>
        </p:spPr>
        <p:txBody>
          <a:bodyPr wrap="none" lIns="0" tIns="0" rIns="0" bIns="0" anchor="ctr"/>
          <a:lstStyle/>
          <a:p>
            <a:r>
              <a:rPr lang="en-US" b="1" dirty="0" smtClean="0">
                <a:solidFill>
                  <a:srgbClr val="000000"/>
                </a:solidFill>
                <a:latin typeface="Calibri"/>
              </a:rPr>
              <a:t> “tuck under”</a:t>
            </a:r>
            <a:endParaRPr sz="2000" b="1" dirty="0"/>
          </a:p>
        </p:txBody>
      </p:sp>
      <p:sp>
        <p:nvSpPr>
          <p:cNvPr id="21" name="TextShape 2"/>
          <p:cNvSpPr txBox="1"/>
          <p:nvPr/>
        </p:nvSpPr>
        <p:spPr>
          <a:xfrm>
            <a:off x="916326" y="4040239"/>
            <a:ext cx="1369417" cy="274538"/>
          </a:xfrm>
          <a:prstGeom prst="rect">
            <a:avLst/>
          </a:prstGeom>
        </p:spPr>
        <p:txBody>
          <a:bodyPr wrap="none" lIns="0" tIns="0" rIns="0" bIns="0" anchor="ctr"/>
          <a:lstStyle/>
          <a:p>
            <a:r>
              <a:rPr lang="en-US" b="1" dirty="0" smtClean="0">
                <a:solidFill>
                  <a:srgbClr val="000000"/>
                </a:solidFill>
                <a:latin typeface="Calibri"/>
              </a:rPr>
              <a:t> “hook on”</a:t>
            </a:r>
            <a:endParaRPr sz="1400" b="1" dirty="0"/>
          </a:p>
        </p:txBody>
      </p:sp>
      <p:sp>
        <p:nvSpPr>
          <p:cNvPr id="25" name="TextShape 1"/>
          <p:cNvSpPr txBox="1"/>
          <p:nvPr/>
        </p:nvSpPr>
        <p:spPr>
          <a:xfrm>
            <a:off x="784103" y="-48355"/>
            <a:ext cx="7632848" cy="1419638"/>
          </a:xfrm>
          <a:prstGeom prst="rect">
            <a:avLst/>
          </a:prstGeom>
        </p:spPr>
        <p:txBody>
          <a:bodyPr lIns="90000" tIns="45000" rIns="90000" bIns="45000"/>
          <a:lstStyle/>
          <a:p>
            <a:pPr algn="ctr"/>
            <a:r>
              <a:rPr lang="en-US" sz="4400" dirty="0">
                <a:solidFill>
                  <a:srgbClr val="000000"/>
                </a:solidFill>
                <a:latin typeface="Calibri"/>
              </a:rPr>
              <a:t>How </a:t>
            </a:r>
            <a:r>
              <a:rPr lang="en-US" sz="4400" dirty="0" smtClean="0">
                <a:solidFill>
                  <a:srgbClr val="000000"/>
                </a:solidFill>
                <a:latin typeface="Calibri"/>
              </a:rPr>
              <a:t>can we quantify </a:t>
            </a:r>
            <a:r>
              <a:rPr lang="en-US" sz="4400" dirty="0">
                <a:solidFill>
                  <a:srgbClr val="000000"/>
                </a:solidFill>
                <a:latin typeface="Calibri"/>
              </a:rPr>
              <a:t>these </a:t>
            </a:r>
            <a:r>
              <a:rPr lang="en-US" sz="4400" dirty="0" smtClean="0">
                <a:solidFill>
                  <a:srgbClr val="000000"/>
                </a:solidFill>
                <a:latin typeface="Calibri"/>
              </a:rPr>
              <a:t>spatial relationships</a:t>
            </a:r>
            <a:r>
              <a:rPr lang="en-US" sz="4400" dirty="0">
                <a:solidFill>
                  <a:srgbClr val="000000"/>
                </a:solidFill>
                <a:latin typeface="Calibri"/>
              </a:rPr>
              <a:t>? </a:t>
            </a:r>
            <a:endParaRPr dirty="0"/>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311" y="3183673"/>
            <a:ext cx="1750867" cy="151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lowchart: Multidocument 12"/>
          <p:cNvSpPr/>
          <p:nvPr/>
        </p:nvSpPr>
        <p:spPr>
          <a:xfrm>
            <a:off x="5508104" y="2067694"/>
            <a:ext cx="2052228" cy="1706064"/>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3482" y="2427860"/>
            <a:ext cx="1620829" cy="45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5950" y="2977874"/>
            <a:ext cx="640306" cy="5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3708" y="3012204"/>
            <a:ext cx="510620" cy="40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5277" y="1916060"/>
            <a:ext cx="686433" cy="46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2745" y="3186045"/>
            <a:ext cx="7239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3592" y="4264560"/>
            <a:ext cx="588127" cy="56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3"/>
    </mc:Choice>
    <mc:Fallback xmlns="">
      <p:transition spd="slow" advTm="11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244511" y="1420726"/>
            <a:ext cx="2597725" cy="3553377"/>
            <a:chOff x="4645965" y="1694887"/>
            <a:chExt cx="2597725" cy="3553377"/>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965" y="1694887"/>
              <a:ext cx="1830907" cy="287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769529" y="1880573"/>
              <a:ext cx="1661185" cy="2452523"/>
              <a:chOff x="3918935" y="2262320"/>
              <a:chExt cx="1661185" cy="2452523"/>
            </a:xfrm>
          </p:grpSpPr>
          <p:sp>
            <p:nvSpPr>
              <p:cNvPr id="2" name="Rectangle 1"/>
              <p:cNvSpPr/>
              <p:nvPr/>
            </p:nvSpPr>
            <p:spPr>
              <a:xfrm>
                <a:off x="4380375" y="2262320"/>
                <a:ext cx="738305" cy="81586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18935" y="3638660"/>
                <a:ext cx="1661185" cy="107618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710825" y="2645832"/>
                <a:ext cx="77406" cy="8254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sp>
            <p:nvSpPr>
              <p:cNvPr id="11" name="Oval 10"/>
              <p:cNvSpPr/>
              <p:nvPr/>
            </p:nvSpPr>
            <p:spPr>
              <a:xfrm>
                <a:off x="4722253" y="4067929"/>
                <a:ext cx="77406" cy="8254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cxnSp>
            <p:nvCxnSpPr>
              <p:cNvPr id="7" name="Straight Arrow Connector 6"/>
              <p:cNvCxnSpPr/>
              <p:nvPr/>
            </p:nvCxnSpPr>
            <p:spPr>
              <a:xfrm>
                <a:off x="4746386" y="2716290"/>
                <a:ext cx="11336" cy="138797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802571" y="3216840"/>
                <a:ext cx="401032" cy="473141"/>
              </a:xfrm>
              <a:prstGeom prst="rect">
                <a:avLst/>
              </a:prstGeom>
              <a:noFill/>
            </p:spPr>
            <p:txBody>
              <a:bodyPr wrap="none" rtlCol="0">
                <a:spAutoFit/>
              </a:bodyPr>
              <a:lstStyle/>
              <a:p>
                <a:r>
                  <a:rPr lang="en-GB" dirty="0" smtClean="0"/>
                  <a:t>d</a:t>
                </a:r>
                <a:endParaRPr lang="en-GB" dirty="0"/>
              </a:p>
            </p:txBody>
          </p:sp>
        </p:grpSp>
        <p:sp>
          <p:nvSpPr>
            <p:cNvPr id="115" name="TextBox 114"/>
            <p:cNvSpPr txBox="1"/>
            <p:nvPr/>
          </p:nvSpPr>
          <p:spPr>
            <a:xfrm>
              <a:off x="4651402" y="4417267"/>
              <a:ext cx="2592288" cy="830997"/>
            </a:xfrm>
            <a:prstGeom prst="rect">
              <a:avLst/>
            </a:prstGeom>
            <a:noFill/>
          </p:spPr>
          <p:txBody>
            <a:bodyPr wrap="square" rtlCol="0">
              <a:spAutoFit/>
            </a:bodyPr>
            <a:lstStyle/>
            <a:p>
              <a:r>
                <a:rPr lang="en-GB" sz="2400" dirty="0" smtClean="0"/>
                <a:t>2. Distance</a:t>
              </a:r>
              <a:r>
                <a:rPr lang="en-US" altLang="zh-CN" sz="2400" dirty="0">
                  <a:solidFill>
                    <a:srgbClr val="000000"/>
                  </a:solidFill>
                  <a:latin typeface="Calibri"/>
                </a:rPr>
                <a:t> [Fisher et al. 2010]</a:t>
              </a:r>
              <a:r>
                <a:rPr lang="en-GB" sz="2400" dirty="0" smtClean="0"/>
                <a:t> </a:t>
              </a:r>
            </a:p>
          </p:txBody>
        </p:sp>
      </p:grpSp>
      <p:sp>
        <p:nvSpPr>
          <p:cNvPr id="125" name="TextShape 1"/>
          <p:cNvSpPr txBox="1"/>
          <p:nvPr/>
        </p:nvSpPr>
        <p:spPr>
          <a:xfrm>
            <a:off x="392520" y="51470"/>
            <a:ext cx="8229240" cy="856800"/>
          </a:xfrm>
          <a:prstGeom prst="rect">
            <a:avLst/>
          </a:prstGeom>
        </p:spPr>
        <p:txBody>
          <a:bodyPr lIns="90000" tIns="45000" rIns="90000" bIns="45000"/>
          <a:lstStyle/>
          <a:p>
            <a:pPr algn="ctr"/>
            <a:r>
              <a:rPr lang="en-US" sz="4400" dirty="0">
                <a:solidFill>
                  <a:srgbClr val="000000"/>
                </a:solidFill>
                <a:latin typeface="Calibri"/>
              </a:rPr>
              <a:t>Previous Representations of 
Spatial Relationships</a:t>
            </a:r>
            <a:endParaRPr dirty="0"/>
          </a:p>
        </p:txBody>
      </p:sp>
      <p:grpSp>
        <p:nvGrpSpPr>
          <p:cNvPr id="18" name="组合 17"/>
          <p:cNvGrpSpPr/>
          <p:nvPr/>
        </p:nvGrpSpPr>
        <p:grpSpPr>
          <a:xfrm>
            <a:off x="55707" y="2415594"/>
            <a:ext cx="3347864" cy="2904042"/>
            <a:chOff x="1675379" y="3298303"/>
            <a:chExt cx="3347864" cy="2904042"/>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6668" y="3298303"/>
              <a:ext cx="1812733" cy="139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675379" y="5002016"/>
              <a:ext cx="3347864" cy="1200329"/>
            </a:xfrm>
            <a:prstGeom prst="rect">
              <a:avLst/>
            </a:prstGeom>
            <a:noFill/>
          </p:spPr>
          <p:txBody>
            <a:bodyPr wrap="square" rtlCol="0">
              <a:spAutoFit/>
            </a:bodyPr>
            <a:lstStyle/>
            <a:p>
              <a:pPr marL="342900" indent="-342900">
                <a:buAutoNum type="arabicPeriod"/>
              </a:pPr>
              <a:r>
                <a:rPr lang="en-GB" sz="2400" dirty="0" smtClean="0"/>
                <a:t>Contact</a:t>
              </a:r>
            </a:p>
            <a:p>
              <a:r>
                <a:rPr lang="en-US" altLang="zh-CN" sz="2400" dirty="0" smtClean="0">
                  <a:solidFill>
                    <a:srgbClr val="000000"/>
                  </a:solidFill>
                  <a:latin typeface="Calibri"/>
                </a:rPr>
                <a:t>[Fisher </a:t>
              </a:r>
              <a:r>
                <a:rPr lang="en-US" altLang="zh-CN" sz="2400" dirty="0">
                  <a:solidFill>
                    <a:srgbClr val="000000"/>
                  </a:solidFill>
                  <a:latin typeface="Calibri"/>
                </a:rPr>
                <a:t>et al. 2011]</a:t>
              </a:r>
            </a:p>
            <a:p>
              <a:pPr marL="342900" indent="-342900">
                <a:buAutoNum type="arabicPeriod"/>
              </a:pPr>
              <a:endParaRPr lang="en-GB" sz="2400" dirty="0" smtClean="0"/>
            </a:p>
          </p:txBody>
        </p:sp>
      </p:grpSp>
      <p:grpSp>
        <p:nvGrpSpPr>
          <p:cNvPr id="15" name="Group 14"/>
          <p:cNvGrpSpPr/>
          <p:nvPr/>
        </p:nvGrpSpPr>
        <p:grpSpPr>
          <a:xfrm>
            <a:off x="6002668" y="1507126"/>
            <a:ext cx="2972289" cy="3816910"/>
            <a:chOff x="6650661" y="1683135"/>
            <a:chExt cx="2972289" cy="3816910"/>
          </a:xfrm>
        </p:grpSpPr>
        <p:grpSp>
          <p:nvGrpSpPr>
            <p:cNvPr id="12" name="Group 11"/>
            <p:cNvGrpSpPr/>
            <p:nvPr/>
          </p:nvGrpSpPr>
          <p:grpSpPr>
            <a:xfrm>
              <a:off x="6786609" y="1683135"/>
              <a:ext cx="1875561" cy="2879361"/>
              <a:chOff x="6656878" y="2062387"/>
              <a:chExt cx="1875561" cy="2879361"/>
            </a:xfrm>
          </p:grpSpPr>
          <p:pic>
            <p:nvPicPr>
              <p:cNvPr id="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878" y="2062387"/>
                <a:ext cx="1830907" cy="287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726388" y="2116494"/>
                <a:ext cx="1806051" cy="2598349"/>
                <a:chOff x="6726388" y="2116494"/>
                <a:chExt cx="1806051" cy="2598349"/>
              </a:xfrm>
            </p:grpSpPr>
            <p:sp>
              <p:nvSpPr>
                <p:cNvPr id="48" name="Rectangle 47"/>
                <p:cNvSpPr/>
                <p:nvPr/>
              </p:nvSpPr>
              <p:spPr>
                <a:xfrm>
                  <a:off x="7268770" y="2197627"/>
                  <a:ext cx="738305" cy="81586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795901" y="3638658"/>
                  <a:ext cx="1661185" cy="10359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587791" y="2605559"/>
                  <a:ext cx="77406" cy="8254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1" name="Oval 50"/>
                <p:cNvSpPr/>
                <p:nvPr/>
              </p:nvSpPr>
              <p:spPr>
                <a:xfrm>
                  <a:off x="7599219" y="4027656"/>
                  <a:ext cx="77406" cy="8254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54" name="Rectangle 53"/>
                <p:cNvSpPr/>
                <p:nvPr/>
              </p:nvSpPr>
              <p:spPr>
                <a:xfrm>
                  <a:off x="6726388" y="2116494"/>
                  <a:ext cx="1806051" cy="25983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Arrow Connector 106"/>
                <p:cNvCxnSpPr>
                  <a:stCxn id="9" idx="0"/>
                  <a:endCxn id="50" idx="4"/>
                </p:cNvCxnSpPr>
                <p:nvPr/>
              </p:nvCxnSpPr>
              <p:spPr>
                <a:xfrm flipH="1" flipV="1">
                  <a:off x="7626494" y="2688105"/>
                  <a:ext cx="226" cy="627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627339" y="3398459"/>
                  <a:ext cx="7730" cy="6450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Arc 111"/>
                <p:cNvSpPr/>
                <p:nvPr/>
              </p:nvSpPr>
              <p:spPr>
                <a:xfrm rot="329159">
                  <a:off x="7501792" y="3231886"/>
                  <a:ext cx="249400" cy="282979"/>
                </a:xfrm>
                <a:prstGeom prst="arc">
                  <a:avLst>
                    <a:gd name="adj1" fmla="val 16568862"/>
                    <a:gd name="adj2" fmla="val 466185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1"/>
                    </a:solidFill>
                  </a:endParaRPr>
                </a:p>
              </p:txBody>
            </p:sp>
            <p:sp>
              <p:nvSpPr>
                <p:cNvPr id="9" name="Oval 8"/>
                <p:cNvSpPr/>
                <p:nvPr/>
              </p:nvSpPr>
              <p:spPr>
                <a:xfrm>
                  <a:off x="7572331" y="3315631"/>
                  <a:ext cx="108777" cy="10877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grpSp>
        <p:sp>
          <p:nvSpPr>
            <p:cNvPr id="116" name="TextBox 115"/>
            <p:cNvSpPr txBox="1"/>
            <p:nvPr/>
          </p:nvSpPr>
          <p:spPr>
            <a:xfrm>
              <a:off x="6650661" y="4330494"/>
              <a:ext cx="2972289" cy="1169551"/>
            </a:xfrm>
            <a:prstGeom prst="rect">
              <a:avLst/>
            </a:prstGeom>
            <a:noFill/>
          </p:spPr>
          <p:txBody>
            <a:bodyPr wrap="none" rtlCol="0">
              <a:spAutoFit/>
            </a:bodyPr>
            <a:lstStyle/>
            <a:p>
              <a:r>
                <a:rPr lang="en-GB" sz="2400" dirty="0" smtClean="0"/>
                <a:t>3. Relative direction</a:t>
              </a:r>
              <a:r>
                <a:rPr lang="en-US" altLang="zh-CN" sz="2800" dirty="0">
                  <a:solidFill>
                    <a:srgbClr val="000000"/>
                  </a:solidFill>
                  <a:latin typeface="Calibri"/>
                </a:rPr>
                <a:t> </a:t>
              </a:r>
              <a:endParaRPr lang="en-US" altLang="zh-CN" sz="2800" dirty="0" smtClean="0">
                <a:solidFill>
                  <a:srgbClr val="000000"/>
                </a:solidFill>
                <a:latin typeface="Calibri"/>
              </a:endParaRPr>
            </a:p>
            <a:p>
              <a:r>
                <a:rPr lang="en-US" altLang="zh-CN" sz="2400" dirty="0" smtClean="0">
                  <a:solidFill>
                    <a:srgbClr val="000000"/>
                  </a:solidFill>
                  <a:latin typeface="Calibri"/>
                </a:rPr>
                <a:t>[</a:t>
              </a:r>
              <a:r>
                <a:rPr lang="en-US" altLang="zh-CN" sz="2400" dirty="0">
                  <a:solidFill>
                    <a:srgbClr val="000000"/>
                  </a:solidFill>
                  <a:latin typeface="Calibri"/>
                </a:rPr>
                <a:t>Fisher et al. 2010]</a:t>
              </a:r>
              <a:r>
                <a:rPr lang="en-GB" sz="2400" dirty="0" smtClean="0"/>
                <a:t> </a:t>
              </a:r>
            </a:p>
            <a:p>
              <a:endParaRPr lang="en-GB"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79"/>
    </mc:Choice>
    <mc:Fallback xmlns="">
      <p:transition spd="slow" advTm="8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3528" y="1990572"/>
            <a:ext cx="4608512" cy="3024336"/>
            <a:chOff x="323528" y="1990572"/>
            <a:chExt cx="4608512" cy="3024336"/>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89" y="2154177"/>
              <a:ext cx="4248902" cy="257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3"/>
            <p:cNvSpPr/>
            <p:nvPr/>
          </p:nvSpPr>
          <p:spPr>
            <a:xfrm>
              <a:off x="323528" y="1990572"/>
              <a:ext cx="4608512" cy="302433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组合 6"/>
          <p:cNvGrpSpPr/>
          <p:nvPr/>
        </p:nvGrpSpPr>
        <p:grpSpPr>
          <a:xfrm>
            <a:off x="5220072" y="1990572"/>
            <a:ext cx="2952328" cy="3024336"/>
            <a:chOff x="5220072" y="1990572"/>
            <a:chExt cx="2952328" cy="3024336"/>
          </a:xfrm>
        </p:grpSpPr>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7100" y="2185952"/>
              <a:ext cx="2448272" cy="210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5220072" y="1990572"/>
              <a:ext cx="2952328" cy="302433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8" name="TextShape 1"/>
          <p:cNvSpPr txBox="1"/>
          <p:nvPr/>
        </p:nvSpPr>
        <p:spPr>
          <a:xfrm>
            <a:off x="323528" y="123478"/>
            <a:ext cx="8686800" cy="905040"/>
          </a:xfrm>
          <a:prstGeom prst="rect">
            <a:avLst/>
          </a:prstGeom>
        </p:spPr>
        <p:txBody>
          <a:bodyPr lIns="90000" tIns="45000" rIns="90000" bIns="45000"/>
          <a:lstStyle/>
          <a:p>
            <a:pPr algn="ctr"/>
            <a:r>
              <a:rPr lang="en-US" sz="4400" dirty="0" smtClean="0">
                <a:solidFill>
                  <a:srgbClr val="000000"/>
                </a:solidFill>
                <a:latin typeface="Calibri"/>
              </a:rPr>
              <a:t>Limitation of Previous Presentations</a:t>
            </a:r>
            <a:r>
              <a:rPr lang="en-US" sz="4400" dirty="0">
                <a:solidFill>
                  <a:srgbClr val="000000"/>
                </a:solidFill>
                <a:latin typeface="Calibri"/>
              </a:rPr>
              <a:t>
</a:t>
            </a:r>
            <a:endParaRPr dirty="0"/>
          </a:p>
        </p:txBody>
      </p:sp>
      <p:grpSp>
        <p:nvGrpSpPr>
          <p:cNvPr id="13" name="Group 12"/>
          <p:cNvGrpSpPr/>
          <p:nvPr/>
        </p:nvGrpSpPr>
        <p:grpSpPr>
          <a:xfrm>
            <a:off x="6402993" y="3298732"/>
            <a:ext cx="1005116" cy="164835"/>
            <a:chOff x="2016710" y="4468537"/>
            <a:chExt cx="542993" cy="83627"/>
          </a:xfrm>
        </p:grpSpPr>
        <p:sp>
          <p:nvSpPr>
            <p:cNvPr id="19" name="Oval 18"/>
            <p:cNvSpPr/>
            <p:nvPr/>
          </p:nvSpPr>
          <p:spPr>
            <a:xfrm rot="407793">
              <a:off x="2016710" y="4468537"/>
              <a:ext cx="41218" cy="4798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1" name="Oval 20"/>
            <p:cNvSpPr/>
            <p:nvPr/>
          </p:nvSpPr>
          <p:spPr>
            <a:xfrm rot="407793">
              <a:off x="2518485" y="4504175"/>
              <a:ext cx="41218" cy="4798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cxnSp>
          <p:nvCxnSpPr>
            <p:cNvPr id="28" name="Straight Arrow Connector 27"/>
            <p:cNvCxnSpPr>
              <a:endCxn id="21" idx="2"/>
            </p:cNvCxnSpPr>
            <p:nvPr/>
          </p:nvCxnSpPr>
          <p:spPr>
            <a:xfrm rot="407793" flipV="1">
              <a:off x="2047081" y="4497730"/>
              <a:ext cx="471787" cy="2399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999370" y="3284040"/>
            <a:ext cx="939597" cy="274359"/>
            <a:chOff x="1695146" y="2704002"/>
            <a:chExt cx="558821" cy="154820"/>
          </a:xfrm>
        </p:grpSpPr>
        <p:sp>
          <p:nvSpPr>
            <p:cNvPr id="18" name="Oval 17"/>
            <p:cNvSpPr/>
            <p:nvPr/>
          </p:nvSpPr>
          <p:spPr>
            <a:xfrm rot="20678762">
              <a:off x="1695146" y="2742271"/>
              <a:ext cx="51047" cy="576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0" name="Oval 19"/>
            <p:cNvSpPr/>
            <p:nvPr/>
          </p:nvSpPr>
          <p:spPr>
            <a:xfrm rot="20678762">
              <a:off x="2202920" y="2784534"/>
              <a:ext cx="51047" cy="5765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cxnSp>
          <p:nvCxnSpPr>
            <p:cNvPr id="23" name="Straight Arrow Connector 22"/>
            <p:cNvCxnSpPr>
              <a:endCxn id="20" idx="1"/>
            </p:cNvCxnSpPr>
            <p:nvPr/>
          </p:nvCxnSpPr>
          <p:spPr>
            <a:xfrm rot="20678762">
              <a:off x="1758018" y="2704002"/>
              <a:ext cx="434889" cy="15482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556889" y="1028518"/>
            <a:ext cx="7399487" cy="954107"/>
          </a:xfrm>
          <a:prstGeom prst="rect">
            <a:avLst/>
          </a:prstGeom>
          <a:noFill/>
        </p:spPr>
        <p:txBody>
          <a:bodyPr wrap="square" rtlCol="0">
            <a:spAutoFit/>
          </a:bodyPr>
          <a:lstStyle/>
          <a:p>
            <a:r>
              <a:rPr lang="en-GB" sz="2800" dirty="0" smtClean="0"/>
              <a:t>Distances between object centres for these two scenes are quite similar:</a:t>
            </a:r>
            <a:endParaRPr lang="en-GB" sz="2800" dirty="0"/>
          </a:p>
        </p:txBody>
      </p:sp>
    </p:spTree>
    <p:custDataLst>
      <p:tags r:id="rId1"/>
    </p:custDataLst>
    <p:extLst>
      <p:ext uri="{BB962C8B-B14F-4D97-AF65-F5344CB8AC3E}">
        <p14:creationId xmlns:p14="http://schemas.microsoft.com/office/powerpoint/2010/main" val="212669387"/>
      </p:ext>
    </p:extLst>
  </p:cSld>
  <p:clrMapOvr>
    <a:masterClrMapping/>
  </p:clrMapOvr>
  <mc:AlternateContent xmlns:mc="http://schemas.openxmlformats.org/markup-compatibility/2006" xmlns:p14="http://schemas.microsoft.com/office/powerpoint/2010/main">
    <mc:Choice Requires="p14">
      <p:transition spd="slow" p14:dur="2000" advTm="845"/>
    </mc:Choice>
    <mc:Fallback xmlns="">
      <p:transition spd="slow" advTm="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216000" y="144000"/>
            <a:ext cx="9576000" cy="856800"/>
          </a:xfrm>
          <a:prstGeom prst="rect">
            <a:avLst/>
          </a:prstGeom>
        </p:spPr>
        <p:txBody>
          <a:bodyPr lIns="90000" tIns="45000" rIns="90000" bIns="45000"/>
          <a:lstStyle/>
          <a:p>
            <a:pPr algn="ctr"/>
            <a:r>
              <a:rPr lang="en-US" sz="4400" dirty="0" smtClean="0">
                <a:solidFill>
                  <a:srgbClr val="000000"/>
                </a:solidFill>
                <a:latin typeface="Calibri"/>
              </a:rPr>
              <a:t>Objective</a:t>
            </a:r>
            <a:endParaRPr dirty="0"/>
          </a:p>
        </p:txBody>
      </p:sp>
      <p:sp>
        <p:nvSpPr>
          <p:cNvPr id="6" name="TextShape 2"/>
          <p:cNvSpPr txBox="1"/>
          <p:nvPr/>
        </p:nvSpPr>
        <p:spPr>
          <a:xfrm>
            <a:off x="179512" y="720000"/>
            <a:ext cx="8964488" cy="1995766"/>
          </a:xfrm>
          <a:prstGeom prst="rect">
            <a:avLst/>
          </a:prstGeom>
        </p:spPr>
        <p:txBody>
          <a:bodyPr wrap="none" lIns="0" tIns="0" rIns="0" bIns="0" anchor="ctr"/>
          <a:lstStyle/>
          <a:p>
            <a:pPr marL="342900" indent="-342900">
              <a:buSzPct val="25000"/>
              <a:buFont typeface="Wingdings" panose="05000000000000000000" pitchFamily="2" charset="2"/>
              <a:buChar char="q"/>
            </a:pPr>
            <a:endParaRPr dirty="0"/>
          </a:p>
        </p:txBody>
      </p:sp>
      <p:sp>
        <p:nvSpPr>
          <p:cNvPr id="7" name="TextBox 6"/>
          <p:cNvSpPr txBox="1"/>
          <p:nvPr/>
        </p:nvSpPr>
        <p:spPr>
          <a:xfrm>
            <a:off x="395536" y="933053"/>
            <a:ext cx="8280920"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Quantify spatial relationships by </a:t>
            </a:r>
          </a:p>
          <a:p>
            <a:r>
              <a:rPr lang="en-GB" sz="3200" b="1" dirty="0"/>
              <a:t> </a:t>
            </a:r>
            <a:r>
              <a:rPr lang="en-GB" sz="3200" b="1" dirty="0" smtClean="0"/>
              <a:t>  Interaction Bisector Surface (IBS)</a:t>
            </a:r>
          </a:p>
          <a:p>
            <a:endParaRPr lang="en-GB" sz="32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71543"/>
            <a:ext cx="2849786" cy="21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966" y="2243133"/>
            <a:ext cx="2264060" cy="265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531" y="2637313"/>
            <a:ext cx="2715095" cy="203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636961"/>
      </p:ext>
    </p:extLst>
  </p:cSld>
  <p:clrMapOvr>
    <a:masterClrMapping/>
  </p:clrMapOvr>
  <mc:AlternateContent xmlns:mc="http://schemas.openxmlformats.org/markup-compatibility/2006" xmlns:p14="http://schemas.microsoft.com/office/powerpoint/2010/main">
    <mc:Choice Requires="p14">
      <p:transition spd="slow" p14:dur="2000" advTm="604"/>
    </mc:Choice>
    <mc:Fallback xmlns="">
      <p:transition spd="slow" advTm="60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57200" y="205920"/>
            <a:ext cx="8229240" cy="856800"/>
          </a:xfrm>
          <a:prstGeom prst="rect">
            <a:avLst/>
          </a:prstGeom>
        </p:spPr>
        <p:txBody>
          <a:bodyPr lIns="90000" tIns="45000" rIns="90000" bIns="45000"/>
          <a:lstStyle/>
          <a:p>
            <a:pPr algn="ctr"/>
            <a:r>
              <a:rPr lang="en-US" sz="4400" dirty="0" smtClean="0">
                <a:solidFill>
                  <a:srgbClr val="000000"/>
                </a:solidFill>
                <a:latin typeface="Calibri"/>
              </a:rPr>
              <a:t>Medial Axis and IBS</a:t>
            </a:r>
            <a:endParaRPr dirty="0"/>
          </a:p>
        </p:txBody>
      </p:sp>
      <p:sp>
        <p:nvSpPr>
          <p:cNvPr id="11" name="TextShape 2"/>
          <p:cNvSpPr txBox="1"/>
          <p:nvPr/>
        </p:nvSpPr>
        <p:spPr>
          <a:xfrm>
            <a:off x="5129628" y="999801"/>
            <a:ext cx="1512168" cy="643896"/>
          </a:xfrm>
          <a:prstGeom prst="rect">
            <a:avLst/>
          </a:prstGeom>
        </p:spPr>
        <p:txBody>
          <a:bodyPr lIns="90000" tIns="45000" rIns="90000" bIns="45000"/>
          <a:lstStyle/>
          <a:p>
            <a:pPr>
              <a:buSzPct val="25000"/>
            </a:pPr>
            <a:r>
              <a:rPr lang="en-US" sz="3200" dirty="0" smtClean="0">
                <a:solidFill>
                  <a:srgbClr val="000000"/>
                </a:solidFill>
                <a:latin typeface="Calibri"/>
              </a:rPr>
              <a:t>IBS</a:t>
            </a:r>
            <a:endParaRPr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210" y="3262807"/>
            <a:ext cx="2289508" cy="176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1348485"/>
            <a:ext cx="1632804" cy="191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 name="TextShape 2"/>
          <p:cNvSpPr txBox="1"/>
          <p:nvPr/>
        </p:nvSpPr>
        <p:spPr>
          <a:xfrm>
            <a:off x="179512" y="983366"/>
            <a:ext cx="2475058" cy="508264"/>
          </a:xfrm>
          <a:prstGeom prst="rect">
            <a:avLst/>
          </a:prstGeom>
        </p:spPr>
        <p:txBody>
          <a:bodyPr lIns="90000" tIns="45000" rIns="90000" bIns="45000"/>
          <a:lstStyle/>
          <a:p>
            <a:pPr>
              <a:buSzPct val="25000"/>
            </a:pPr>
            <a:r>
              <a:rPr lang="en-US" sz="3200" dirty="0">
                <a:solidFill>
                  <a:srgbClr val="000000"/>
                </a:solidFill>
                <a:latin typeface="Calibri"/>
              </a:rPr>
              <a:t>Medial Axis</a:t>
            </a:r>
            <a:endParaRPr dirty="0"/>
          </a:p>
        </p:txBody>
      </p:sp>
      <p:sp>
        <p:nvSpPr>
          <p:cNvPr id="2" name="Rectangle 1"/>
          <p:cNvSpPr/>
          <p:nvPr/>
        </p:nvSpPr>
        <p:spPr>
          <a:xfrm>
            <a:off x="457200" y="4158328"/>
            <a:ext cx="2304256" cy="461665"/>
          </a:xfrm>
          <a:prstGeom prst="rect">
            <a:avLst/>
          </a:prstGeom>
        </p:spPr>
        <p:txBody>
          <a:bodyPr wrap="square">
            <a:spAutoFit/>
          </a:bodyPr>
          <a:lstStyle/>
          <a:p>
            <a:r>
              <a:rPr lang="en-GB" sz="1200" dirty="0" smtClean="0"/>
              <a:t>2D Medial Axis</a:t>
            </a:r>
          </a:p>
          <a:p>
            <a:r>
              <a:rPr lang="en-GB" sz="1200" dirty="0" smtClean="0"/>
              <a:t>[Shapiro. 2011]</a:t>
            </a:r>
            <a:endParaRPr lang="en-GB" sz="1200" dirty="0"/>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44" y="2090809"/>
            <a:ext cx="1954105" cy="169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94504" y="4163239"/>
            <a:ext cx="2285820" cy="461665"/>
          </a:xfrm>
          <a:prstGeom prst="rect">
            <a:avLst/>
          </a:prstGeom>
        </p:spPr>
        <p:txBody>
          <a:bodyPr wrap="square">
            <a:spAutoFit/>
          </a:bodyPr>
          <a:lstStyle/>
          <a:p>
            <a:r>
              <a:rPr lang="en-GB" sz="1200" dirty="0" smtClean="0"/>
              <a:t>3D Medial Axis</a:t>
            </a:r>
          </a:p>
          <a:p>
            <a:r>
              <a:rPr lang="en-GB" sz="1200" dirty="0"/>
              <a:t>[</a:t>
            </a:r>
            <a:r>
              <a:rPr lang="en-GB" sz="1200" dirty="0" err="1" smtClean="0"/>
              <a:t>Sud</a:t>
            </a:r>
            <a:r>
              <a:rPr lang="en-GB" sz="1200" dirty="0" smtClean="0"/>
              <a:t> et al. 2004]</a:t>
            </a:r>
            <a:endParaRPr lang="en-GB" sz="1200" dirty="0"/>
          </a:p>
        </p:txBody>
      </p:sp>
      <p:sp>
        <p:nvSpPr>
          <p:cNvPr id="14" name="Rounded Rectangle 13"/>
          <p:cNvSpPr/>
          <p:nvPr/>
        </p:nvSpPr>
        <p:spPr>
          <a:xfrm>
            <a:off x="179512" y="1923679"/>
            <a:ext cx="4950116" cy="2880320"/>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5796136" y="1316924"/>
            <a:ext cx="3131964" cy="3711424"/>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2211710"/>
            <a:ext cx="2530199" cy="155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2822478"/>
      </p:ext>
    </p:extLst>
  </p:cSld>
  <p:clrMapOvr>
    <a:masterClrMapping/>
  </p:clrMapOvr>
  <mc:AlternateContent xmlns:mc="http://schemas.openxmlformats.org/markup-compatibility/2006" xmlns:p14="http://schemas.microsoft.com/office/powerpoint/2010/main">
    <mc:Choice Requires="p14">
      <p:transition spd="slow" p14:dur="2000" advTm="933"/>
    </mc:Choice>
    <mc:Fallback xmlns="">
      <p:transition spd="slow" advTm="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216" y="2110618"/>
            <a:ext cx="2527015" cy="145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TextShape 1"/>
          <p:cNvSpPr txBox="1"/>
          <p:nvPr/>
        </p:nvSpPr>
        <p:spPr>
          <a:xfrm>
            <a:off x="-152744" y="195486"/>
            <a:ext cx="9296743" cy="905040"/>
          </a:xfrm>
          <a:prstGeom prst="rect">
            <a:avLst/>
          </a:prstGeom>
        </p:spPr>
        <p:txBody>
          <a:bodyPr lIns="90000" tIns="45000" rIns="90000" bIns="45000"/>
          <a:lstStyle/>
          <a:p>
            <a:pPr algn="ctr"/>
            <a:r>
              <a:rPr lang="en-US" sz="4000" dirty="0" smtClean="0">
                <a:solidFill>
                  <a:srgbClr val="000000"/>
                </a:solidFill>
                <a:latin typeface="Calibri"/>
              </a:rPr>
              <a:t>Previous Representation vs IBS</a:t>
            </a:r>
            <a:r>
              <a:rPr lang="en-US" sz="4400" dirty="0">
                <a:solidFill>
                  <a:srgbClr val="000000"/>
                </a:solidFill>
                <a:latin typeface="Calibri"/>
              </a:rPr>
              <a:t>
</a:t>
            </a:r>
            <a:endParaRPr dirty="0"/>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3818429"/>
            <a:ext cx="1368152" cy="10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1927876" y="4412713"/>
            <a:ext cx="606875" cy="94012"/>
            <a:chOff x="2016710" y="4468537"/>
            <a:chExt cx="542993" cy="83627"/>
          </a:xfrm>
        </p:grpSpPr>
        <p:sp>
          <p:nvSpPr>
            <p:cNvPr id="19" name="Oval 18"/>
            <p:cNvSpPr/>
            <p:nvPr/>
          </p:nvSpPr>
          <p:spPr>
            <a:xfrm rot="407793">
              <a:off x="2016710" y="4468537"/>
              <a:ext cx="41218" cy="4798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1" name="Oval 20"/>
            <p:cNvSpPr/>
            <p:nvPr/>
          </p:nvSpPr>
          <p:spPr>
            <a:xfrm rot="407793">
              <a:off x="2518485" y="4504175"/>
              <a:ext cx="41218" cy="4798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cxnSp>
          <p:nvCxnSpPr>
            <p:cNvPr id="28" name="Straight Arrow Connector 27"/>
            <p:cNvCxnSpPr>
              <a:endCxn id="21" idx="2"/>
            </p:cNvCxnSpPr>
            <p:nvPr/>
          </p:nvCxnSpPr>
          <p:spPr>
            <a:xfrm rot="407793" flipV="1">
              <a:off x="2047081" y="4497730"/>
              <a:ext cx="471787" cy="2399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671560" y="2734420"/>
            <a:ext cx="558821" cy="154820"/>
            <a:chOff x="1695146" y="2704002"/>
            <a:chExt cx="558821" cy="154820"/>
          </a:xfrm>
        </p:grpSpPr>
        <p:sp>
          <p:nvSpPr>
            <p:cNvPr id="18" name="Oval 17"/>
            <p:cNvSpPr/>
            <p:nvPr/>
          </p:nvSpPr>
          <p:spPr>
            <a:xfrm rot="20678762">
              <a:off x="1695146" y="2742271"/>
              <a:ext cx="51047" cy="576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0" name="Oval 19"/>
            <p:cNvSpPr/>
            <p:nvPr/>
          </p:nvSpPr>
          <p:spPr>
            <a:xfrm rot="20678762">
              <a:off x="2202920" y="2784534"/>
              <a:ext cx="51047" cy="5765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n w="18415" cmpd="sng">
                  <a:solidFill>
                    <a:srgbClr val="FFFFFF"/>
                  </a:solidFill>
                  <a:prstDash val="solid"/>
                </a:ln>
                <a:solidFill>
                  <a:schemeClr val="accent2"/>
                </a:solidFill>
                <a:effectLst>
                  <a:outerShdw blurRad="63500" dir="3600000" algn="tl" rotWithShape="0">
                    <a:srgbClr val="000000">
                      <a:alpha val="70000"/>
                    </a:srgbClr>
                  </a:outerShdw>
                </a:effectLst>
              </a:endParaRPr>
            </a:p>
          </p:txBody>
        </p:sp>
        <p:cxnSp>
          <p:nvCxnSpPr>
            <p:cNvPr id="23" name="Straight Arrow Connector 22"/>
            <p:cNvCxnSpPr>
              <a:endCxn id="20" idx="1"/>
            </p:cNvCxnSpPr>
            <p:nvPr/>
          </p:nvCxnSpPr>
          <p:spPr>
            <a:xfrm rot="20678762">
              <a:off x="1758018" y="2704002"/>
              <a:ext cx="434889" cy="15482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19050" y="1011841"/>
            <a:ext cx="3675052" cy="830997"/>
          </a:xfrm>
          <a:prstGeom prst="rect">
            <a:avLst/>
          </a:prstGeom>
          <a:noFill/>
        </p:spPr>
        <p:txBody>
          <a:bodyPr wrap="square" rtlCol="0">
            <a:spAutoFit/>
          </a:bodyPr>
          <a:lstStyle/>
          <a:p>
            <a:r>
              <a:rPr lang="en-GB" sz="2400" dirty="0" smtClean="0"/>
              <a:t>Distance between object centres:</a:t>
            </a:r>
            <a:endParaRPr lang="en-GB" sz="2400" dirty="0"/>
          </a:p>
        </p:txBody>
      </p:sp>
      <p:sp>
        <p:nvSpPr>
          <p:cNvPr id="15" name="Rounded Rectangle 14"/>
          <p:cNvSpPr/>
          <p:nvPr/>
        </p:nvSpPr>
        <p:spPr>
          <a:xfrm>
            <a:off x="755576" y="1849929"/>
            <a:ext cx="2736304" cy="3170093"/>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755576" y="3714452"/>
            <a:ext cx="2736304" cy="0"/>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50837" y="1016770"/>
            <a:ext cx="3537587" cy="4003252"/>
            <a:chOff x="4850837" y="1016770"/>
            <a:chExt cx="3537587" cy="4003252"/>
          </a:xfrm>
        </p:grpSpPr>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1975737"/>
              <a:ext cx="2257227" cy="173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1767" y="3818429"/>
              <a:ext cx="1244922" cy="117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50837" y="1016770"/>
              <a:ext cx="3537587" cy="830997"/>
            </a:xfrm>
            <a:prstGeom prst="rect">
              <a:avLst/>
            </a:prstGeom>
            <a:noFill/>
          </p:spPr>
          <p:txBody>
            <a:bodyPr wrap="square" rtlCol="0">
              <a:spAutoFit/>
            </a:bodyPr>
            <a:lstStyle/>
            <a:p>
              <a:r>
                <a:rPr lang="en-GB" sz="2400" dirty="0" smtClean="0"/>
                <a:t>Interaction Bisector Surface (IBS):</a:t>
              </a:r>
              <a:endParaRPr lang="en-GB" sz="2400" dirty="0"/>
            </a:p>
          </p:txBody>
        </p:sp>
        <p:sp>
          <p:nvSpPr>
            <p:cNvPr id="16" name="Rounded Rectangle 15"/>
            <p:cNvSpPr/>
            <p:nvPr/>
          </p:nvSpPr>
          <p:spPr>
            <a:xfrm>
              <a:off x="5220072" y="1849929"/>
              <a:ext cx="2808312" cy="3170093"/>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5220072" y="3665249"/>
              <a:ext cx="2808312" cy="8642"/>
            </a:xfrm>
            <a:prstGeom prst="line">
              <a:avLst/>
            </a:prstGeom>
            <a:ln w="1905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51484576"/>
      </p:ext>
    </p:extLst>
  </p:cSld>
  <p:clrMapOvr>
    <a:masterClrMapping/>
  </p:clrMapOvr>
  <mc:AlternateContent xmlns:mc="http://schemas.openxmlformats.org/markup-compatibility/2006" xmlns:p14="http://schemas.microsoft.com/office/powerpoint/2010/main">
    <mc:Choice Requires="p14">
      <p:transition spd="slow" p14:dur="2000" advTm="845"/>
    </mc:Choice>
    <mc:Fallback xmlns="">
      <p:transition spd="slow" advTm="84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6"/>
</p:tagLst>
</file>

<file path=ppt/tags/tag2.xml><?xml version="1.0" encoding="utf-8"?>
<p:tagLst xmlns:a="http://schemas.openxmlformats.org/drawingml/2006/main" xmlns:r="http://schemas.openxmlformats.org/officeDocument/2006/relationships" xmlns:p="http://schemas.openxmlformats.org/presentationml/2006/main">
  <p:tag name="TIMING" val="|0.2|0.1"/>
</p:tagLst>
</file>

<file path=ppt/tags/tag3.xml><?xml version="1.0" encoding="utf-8"?>
<p:tagLst xmlns:a="http://schemas.openxmlformats.org/drawingml/2006/main" xmlns:r="http://schemas.openxmlformats.org/officeDocument/2006/relationships" xmlns:p="http://schemas.openxmlformats.org/presentationml/2006/main">
  <p:tag name="TIMING" val="|0.5|0.2"/>
</p:tagLst>
</file>

<file path=ppt/tags/tag4.xml><?xml version="1.0" encoding="utf-8"?>
<p:tagLst xmlns:a="http://schemas.openxmlformats.org/drawingml/2006/main" xmlns:r="http://schemas.openxmlformats.org/officeDocument/2006/relationships" xmlns:p="http://schemas.openxmlformats.org/presentationml/2006/main">
  <p:tag name="TIMING" val="|0.2|0.1"/>
</p:tagLst>
</file>

<file path=ppt/tags/tag5.xml><?xml version="1.0" encoding="utf-8"?>
<p:tagLst xmlns:a="http://schemas.openxmlformats.org/drawingml/2006/main" xmlns:r="http://schemas.openxmlformats.org/officeDocument/2006/relationships" xmlns:p="http://schemas.openxmlformats.org/presentationml/2006/main">
  <p:tag name="TIMING" val="|0|0.3|0.2|0.2"/>
</p:tagLst>
</file>

<file path=ppt/tags/tag6.xml><?xml version="1.0" encoding="utf-8"?>
<p:tagLst xmlns:a="http://schemas.openxmlformats.org/drawingml/2006/main" xmlns:r="http://schemas.openxmlformats.org/officeDocument/2006/relationships" xmlns:p="http://schemas.openxmlformats.org/presentationml/2006/main">
  <p:tag name="TIMING" val="|0|1.1"/>
</p:tagLst>
</file>

<file path=ppt/tags/tag7.xml><?xml version="1.0" encoding="utf-8"?>
<p:tagLst xmlns:a="http://schemas.openxmlformats.org/drawingml/2006/main" xmlns:r="http://schemas.openxmlformats.org/officeDocument/2006/relationships" xmlns:p="http://schemas.openxmlformats.org/presentationml/2006/main">
  <p:tag name="TIMING" val="|0.7|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4015</TotalTime>
  <Words>2397</Words>
  <Application>Microsoft Office PowerPoint</Application>
  <PresentationFormat>全屏显示(16:9)</PresentationFormat>
  <Paragraphs>330</Paragraphs>
  <Slides>29</Slides>
  <Notes>28</Notes>
  <HiddenSlides>0</HiddenSlides>
  <MMClips>1</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Overview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Overview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 Zhao</dc:creator>
  <cp:lastModifiedBy>HP</cp:lastModifiedBy>
  <cp:revision>401</cp:revision>
  <cp:lastPrinted>2014-08-08T16:16:19Z</cp:lastPrinted>
  <dcterms:modified xsi:type="dcterms:W3CDTF">2014-08-13T13:33:23Z</dcterms:modified>
</cp:coreProperties>
</file>